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83" r:id="rId4"/>
    <p:sldId id="275" r:id="rId5"/>
    <p:sldId id="274" r:id="rId6"/>
    <p:sldId id="277" r:id="rId7"/>
    <p:sldId id="276" r:id="rId8"/>
    <p:sldId id="280" r:id="rId9"/>
    <p:sldId id="259" r:id="rId10"/>
    <p:sldId id="278" r:id="rId11"/>
    <p:sldId id="281" r:id="rId12"/>
    <p:sldId id="273" r:id="rId13"/>
    <p:sldId id="269" r:id="rId14"/>
    <p:sldId id="270" r:id="rId15"/>
    <p:sldId id="279" r:id="rId16"/>
    <p:sldId id="264" r:id="rId17"/>
    <p:sldId id="266" r:id="rId18"/>
    <p:sldId id="267" r:id="rId19"/>
    <p:sldId id="26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16" autoAdjust="0"/>
  </p:normalViewPr>
  <p:slideViewPr>
    <p:cSldViewPr snapToGrid="0" snapToObjects="1"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A417-C9A9-0443-9AB4-2990AFD4F53F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42FDB-0126-9944-84A1-BD0E5C1EA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42FDB-0126-9944-84A1-BD0E5C1EA9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3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8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8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2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E009-8D73-BF42-9B08-151AB4E60D9B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7C9E3-88F6-4B48-BDCB-08BD1DC33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As Graveyard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Quite a few years ago now I began to have a recurrent flash of seeing my Facebook page as my funeral.  It sounds very morbid, but in fact Facebook, beyond morbid, is </a:t>
            </a:r>
            <a:r>
              <a:rPr lang="en-GB" i="1" dirty="0" err="1"/>
              <a:t>autothanatographic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Carolyn Shapiro</a:t>
            </a:r>
          </a:p>
          <a:p>
            <a:r>
              <a:rPr lang="en-US" dirty="0" smtClean="0"/>
              <a:t>Senior Lecturer</a:t>
            </a:r>
          </a:p>
          <a:p>
            <a:r>
              <a:rPr lang="en-US" dirty="0" smtClean="0"/>
              <a:t>Falmouth School of Art &amp;</a:t>
            </a:r>
          </a:p>
          <a:p>
            <a:r>
              <a:rPr lang="en-US" dirty="0" smtClean="0"/>
              <a:t>School of Communication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/>
              <a:t>Paul de Man, “Autobiography as De-</a:t>
            </a:r>
            <a:r>
              <a:rPr lang="en-GB" sz="2400" dirty="0" err="1"/>
              <a:t>Facement</a:t>
            </a:r>
            <a:r>
              <a:rPr lang="en-GB" sz="2400" dirty="0"/>
              <a:t>,” in </a:t>
            </a:r>
            <a:r>
              <a:rPr lang="en-GB" sz="2400" i="1" dirty="0"/>
              <a:t>The Rhetoric </a:t>
            </a:r>
            <a:r>
              <a:rPr lang="en-GB" sz="2400" i="1" dirty="0" smtClean="0"/>
              <a:t>of </a:t>
            </a:r>
            <a:r>
              <a:rPr lang="en-GB" sz="2400" i="1" dirty="0"/>
              <a:t>Romanticism</a:t>
            </a:r>
            <a:r>
              <a:rPr lang="en-GB" sz="2400" dirty="0"/>
              <a:t> (New York: </a:t>
            </a:r>
            <a:r>
              <a:rPr lang="en-GB" sz="2400" dirty="0" smtClean="0"/>
              <a:t>Columbia </a:t>
            </a:r>
            <a:r>
              <a:rPr lang="en-GB" sz="2400" dirty="0"/>
              <a:t>University Press, </a:t>
            </a:r>
            <a:r>
              <a:rPr lang="en-GB" sz="2400" dirty="0" smtClean="0"/>
              <a:t>1984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err="1"/>
              <a:t>Prosopopeia</a:t>
            </a:r>
            <a:r>
              <a:rPr lang="en-GB" dirty="0"/>
              <a:t> is the trope of autobiography, by which one’s name…. is made as intelligible and memorable as a </a:t>
            </a:r>
            <a:r>
              <a:rPr lang="en-GB" dirty="0" smtClean="0"/>
              <a:t>face….</a:t>
            </a:r>
            <a:r>
              <a:rPr lang="en-GB" dirty="0"/>
              <a:t> The dominant figure of the epitaphic or autobiographical discourse is… the </a:t>
            </a:r>
            <a:r>
              <a:rPr lang="en-GB" dirty="0" err="1"/>
              <a:t>proposopoeia</a:t>
            </a:r>
            <a:r>
              <a:rPr lang="en-GB" dirty="0"/>
              <a:t>, the fiction of the voice-from-beyond-the-grave…” </a:t>
            </a:r>
            <a:r>
              <a:rPr lang="en-GB" dirty="0" smtClean="0"/>
              <a:t>(76, 77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Philippe </a:t>
            </a:r>
            <a:r>
              <a:rPr lang="en-US" sz="2800" dirty="0" err="1" smtClean="0"/>
              <a:t>Lacoue-Labarthe</a:t>
            </a:r>
            <a:r>
              <a:rPr lang="en-US" sz="2800" dirty="0" smtClean="0"/>
              <a:t>, </a:t>
            </a:r>
            <a:r>
              <a:rPr lang="en-US" sz="2800" i="1" dirty="0" smtClean="0"/>
              <a:t>Ending and Unending Agony: On Maurice </a:t>
            </a:r>
            <a:r>
              <a:rPr lang="en-US" sz="2800" i="1" dirty="0" err="1" smtClean="0"/>
              <a:t>Blanchot</a:t>
            </a:r>
            <a:r>
              <a:rPr lang="en-US" sz="2800" dirty="0"/>
              <a:t> </a:t>
            </a:r>
            <a:r>
              <a:rPr lang="en-US" sz="2800" dirty="0" smtClean="0"/>
              <a:t>(New York: Fordham University Press, 2015)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“…the mode of all supposedly ‘autobiographical’ enunciation…is decidedly </a:t>
            </a:r>
            <a:r>
              <a:rPr lang="en-US" i="1" dirty="0" err="1" smtClean="0"/>
              <a:t>autothanatographical</a:t>
            </a:r>
            <a:r>
              <a:rPr lang="en-US" dirty="0" smtClean="0"/>
              <a:t>, since the ‘subject’ evidently must somehow be </a:t>
            </a:r>
            <a:r>
              <a:rPr lang="en-US" i="1" dirty="0" smtClean="0"/>
              <a:t>dead already</a:t>
            </a:r>
            <a:r>
              <a:rPr lang="en-US" dirty="0" smtClean="0"/>
              <a:t> in order for it to begin to say itself and write itself </a:t>
            </a:r>
            <a:r>
              <a:rPr lang="en-US" i="1" dirty="0" smtClean="0"/>
              <a:t>as an other</a:t>
            </a:r>
            <a:r>
              <a:rPr lang="en-US" dirty="0" smtClean="0"/>
              <a:t>: so that it many accept to summon ‘itself’ or contest ‘itself,’ thereby summoning or contesting death (or the dead one) in himself…” (</a:t>
            </a:r>
            <a:r>
              <a:rPr lang="en-US" dirty="0" err="1" smtClean="0"/>
              <a:t>Lacoue-Labarthe</a:t>
            </a:r>
            <a:r>
              <a:rPr lang="en-US" dirty="0" smtClean="0"/>
              <a:t>, 54)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5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Epigraph as Autobiography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695" y="273050"/>
            <a:ext cx="5111750" cy="585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According to Paul De Man, Wordsworth’s endeavour to write his </a:t>
            </a:r>
            <a:r>
              <a:rPr lang="en-GB" i="1" dirty="0"/>
              <a:t>Essays Upon Epitaphs </a:t>
            </a:r>
            <a:r>
              <a:rPr lang="en-GB" dirty="0"/>
              <a:t>(1810), ended up being Wordsworth’s own epitaph: </a:t>
            </a:r>
            <a:r>
              <a:rPr lang="en-GB" i="1" dirty="0"/>
              <a:t>“his own monumental inscription or autobiography.”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200" dirty="0" smtClean="0"/>
              <a:t>	-</a:t>
            </a:r>
            <a:r>
              <a:rPr lang="en-GB" sz="2200" dirty="0"/>
              <a:t>-(Paul de Man, “Autobiography as De</a:t>
            </a:r>
            <a:r>
              <a:rPr lang="en-GB" sz="2200" dirty="0" smtClean="0"/>
              <a:t>-	</a:t>
            </a:r>
            <a:r>
              <a:rPr lang="en-GB" sz="2200" dirty="0" err="1" smtClean="0"/>
              <a:t>Facement</a:t>
            </a:r>
            <a:r>
              <a:rPr lang="en-GB" sz="2200" dirty="0"/>
              <a:t>,” in </a:t>
            </a:r>
            <a:r>
              <a:rPr lang="en-GB" sz="2200" i="1" dirty="0"/>
              <a:t>The Rhetoric 	of </a:t>
            </a:r>
            <a:r>
              <a:rPr lang="en-GB" sz="2200" i="1" dirty="0" smtClean="0"/>
              <a:t>	Romanticism</a:t>
            </a:r>
            <a:r>
              <a:rPr lang="en-GB" sz="2200" dirty="0" smtClean="0"/>
              <a:t> </a:t>
            </a:r>
            <a:r>
              <a:rPr lang="en-GB" sz="2200" dirty="0"/>
              <a:t>(New York: </a:t>
            </a:r>
            <a:r>
              <a:rPr lang="en-GB" sz="2200" dirty="0" smtClean="0"/>
              <a:t>Columbia 	University </a:t>
            </a:r>
            <a:r>
              <a:rPr lang="en-GB" sz="2200" dirty="0"/>
              <a:t>Press, 1984, 72)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8" y="1990230"/>
            <a:ext cx="2502219" cy="3590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58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Epitaph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dirty="0"/>
              <a:t>: an inscription on or at a tomb or a grave in memory of the one buried there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2</a:t>
            </a:r>
            <a:r>
              <a:rPr lang="en-GB" dirty="0"/>
              <a:t>: a brief statement commemorating or epitomizing a deceased person or something </a:t>
            </a:r>
            <a:r>
              <a:rPr lang="en-GB" dirty="0" smtClean="0"/>
              <a:t>past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1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i="1" dirty="0"/>
              <a:t>persona</a:t>
            </a:r>
            <a:r>
              <a:rPr lang="en-GB" sz="2800" dirty="0"/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--from the Etruscan </a:t>
            </a:r>
            <a:r>
              <a:rPr lang="en-GB" i="1" dirty="0" err="1" smtClean="0"/>
              <a:t>phersu</a:t>
            </a:r>
            <a:r>
              <a:rPr lang="en-GB" i="1" dirty="0" smtClean="0"/>
              <a:t> </a:t>
            </a:r>
            <a:r>
              <a:rPr lang="en-GB" dirty="0" smtClean="0"/>
              <a:t>and Greek root   </a:t>
            </a:r>
            <a:r>
              <a:rPr lang="en-GB" i="1" dirty="0" err="1"/>
              <a:t>prósōpa</a:t>
            </a:r>
            <a:r>
              <a:rPr lang="en-GB" dirty="0"/>
              <a:t>, respectively, meaning</a:t>
            </a:r>
            <a:r>
              <a:rPr lang="en-GB" i="1" dirty="0"/>
              <a:t> </a:t>
            </a:r>
            <a:r>
              <a:rPr lang="en-GB" dirty="0"/>
              <a:t>face or mask.</a:t>
            </a:r>
            <a:r>
              <a:rPr lang="en-GB" b="1" dirty="0"/>
              <a:t>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Perhaps </a:t>
            </a:r>
            <a:r>
              <a:rPr lang="en-US" dirty="0" smtClean="0"/>
              <a:t>Facebook </a:t>
            </a:r>
            <a:r>
              <a:rPr lang="en-US" dirty="0"/>
              <a:t>exemplifies all online </a:t>
            </a:r>
            <a:r>
              <a:rPr lang="en-US" i="1" dirty="0"/>
              <a:t>persona</a:t>
            </a:r>
            <a:r>
              <a:rPr lang="en-US" dirty="0"/>
              <a:t> in </a:t>
            </a:r>
            <a:r>
              <a:rPr lang="en-US" dirty="0" smtClean="0"/>
              <a:t>its </a:t>
            </a:r>
            <a:r>
              <a:rPr lang="en-US" i="1" dirty="0" err="1" smtClean="0"/>
              <a:t>autothanatographic</a:t>
            </a:r>
            <a:r>
              <a:rPr lang="en-US" i="1" dirty="0" smtClean="0"/>
              <a:t> </a:t>
            </a:r>
            <a:r>
              <a:rPr lang="en-US" dirty="0" err="1" smtClean="0"/>
              <a:t>discursivity</a:t>
            </a:r>
            <a:r>
              <a:rPr lang="en-US" dirty="0" smtClean="0"/>
              <a:t> and performativity.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6075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Whether the Facebook person is publicly mourning someone else, posting the dead into an eternal tombstone,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374" b="1374"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3392" r="-23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2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5451" r="-25451"/>
          <a:stretch>
            <a:fillRect/>
          </a:stretch>
        </p:blipFill>
        <p:spPr/>
      </p:pic>
      <p:pic>
        <p:nvPicPr>
          <p:cNvPr id="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249" r="-2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92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>or whether we, the living persona, see before us the accumulation of “friends” who comprise our life from beyond our inevitable grave,</a:t>
            </a:r>
            <a:endParaRPr lang="en-US" sz="28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0610" r="-60610"/>
          <a:stretch>
            <a:fillRect/>
          </a:stretch>
        </p:blipFill>
        <p:spPr>
          <a:xfrm>
            <a:off x="457200" y="16002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or, whether a “friend” who is no longer alive still functions identically as a “friend” who is alive,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378" r="-10378"/>
          <a:stretch>
            <a:fillRect/>
          </a:stretch>
        </p:blipFill>
        <p:spPr/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456" r="-74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88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autothanatography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“We can speak of a textual event there, in which a new regime of signification is </a:t>
            </a:r>
            <a:r>
              <a:rPr lang="en-GB" dirty="0" smtClean="0"/>
              <a:t>emerging… Two </a:t>
            </a:r>
            <a:r>
              <a:rPr lang="en-GB" dirty="0"/>
              <a:t>incongruent logics converge without synthesis: On the one hand, the text points to the death of the speaking I, to self-writing as </a:t>
            </a:r>
            <a:r>
              <a:rPr lang="en-GB" dirty="0" err="1"/>
              <a:t>autothanatography</a:t>
            </a:r>
            <a:r>
              <a:rPr lang="en-GB" dirty="0"/>
              <a:t>… on the other hand, a new sort of subjectivity emerges here…</a:t>
            </a:r>
            <a:r>
              <a:rPr lang="en-GB" dirty="0" smtClean="0"/>
              <a:t>”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—E.S. Burt</a:t>
            </a:r>
            <a:r>
              <a:rPr lang="en-GB" dirty="0"/>
              <a:t>, </a:t>
            </a:r>
            <a:r>
              <a:rPr lang="en-GB" dirty="0" smtClean="0"/>
              <a:t>26</a:t>
            </a:r>
            <a:r>
              <a:rPr lang="en-GB" dirty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“…the encounter of the I with its own death [is] the practice of </a:t>
            </a:r>
            <a:r>
              <a:rPr lang="en-GB" dirty="0" err="1"/>
              <a:t>autothanatography</a:t>
            </a:r>
            <a:r>
              <a:rPr lang="en-GB" dirty="0"/>
              <a:t>.” </a:t>
            </a:r>
            <a:endParaRPr lang="en-GB" dirty="0" smtClean="0"/>
          </a:p>
          <a:p>
            <a:r>
              <a:rPr lang="en-GB" dirty="0" smtClean="0"/>
              <a:t>--(</a:t>
            </a:r>
            <a:r>
              <a:rPr lang="en-GB" dirty="0"/>
              <a:t>E.S. Burt, </a:t>
            </a:r>
            <a:r>
              <a:rPr lang="en-GB" i="1" dirty="0"/>
              <a:t>Regard for the Other: </a:t>
            </a:r>
            <a:r>
              <a:rPr lang="en-GB" i="1" dirty="0" err="1"/>
              <a:t>Autothanatography</a:t>
            </a:r>
            <a:r>
              <a:rPr lang="en-GB" i="1" dirty="0"/>
              <a:t> in Rousseau, </a:t>
            </a:r>
            <a:r>
              <a:rPr lang="en-GB" i="1" dirty="0" err="1"/>
              <a:t>DeQuincey</a:t>
            </a:r>
            <a:r>
              <a:rPr lang="en-GB" i="1" dirty="0"/>
              <a:t>, Baudelaire &amp; Wilde</a:t>
            </a:r>
            <a:r>
              <a:rPr lang="en-GB" dirty="0"/>
              <a:t>, </a:t>
            </a:r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/>
              <a:t>York: Fordham University Press, 2009, 27.)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the utterances of Facebook, </a:t>
            </a:r>
            <a:r>
              <a:rPr lang="en-GB" sz="2800" b="1" dirty="0" err="1" smtClean="0"/>
              <a:t>prosopopaic</a:t>
            </a:r>
            <a:r>
              <a:rPr lang="en-GB" sz="2800" dirty="0" smtClean="0"/>
              <a:t>, perform automatically, and </a:t>
            </a:r>
            <a:r>
              <a:rPr lang="en-GB" sz="2800" i="1" dirty="0" err="1" smtClean="0"/>
              <a:t>autothanatographically</a:t>
            </a:r>
            <a:r>
              <a:rPr lang="en-GB" sz="2800" dirty="0" smtClean="0"/>
              <a:t>, quite removed from the metaphysical presumptions of </a:t>
            </a:r>
            <a:r>
              <a:rPr lang="en-GB" sz="2800" i="1" dirty="0" smtClean="0"/>
              <a:t>autobiography</a:t>
            </a:r>
            <a:r>
              <a:rPr lang="en-GB" sz="2800" dirty="0" smtClean="0"/>
              <a:t>.  </a:t>
            </a:r>
            <a:br>
              <a:rPr lang="en-GB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3026" r="-1030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96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 err="1"/>
              <a:t>Autothanatography</a:t>
            </a:r>
            <a:r>
              <a:rPr lang="en-US" sz="2800" dirty="0"/>
              <a:t> </a:t>
            </a:r>
            <a:r>
              <a:rPr lang="en-US" sz="2800" dirty="0" err="1"/>
              <a:t>realises</a:t>
            </a:r>
            <a:r>
              <a:rPr lang="en-US" sz="2800" dirty="0"/>
              <a:t> the relation between writing, death and the 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Thanks to the 18</a:t>
            </a:r>
            <a:r>
              <a:rPr lang="en-US" baseline="30000" dirty="0" smtClean="0"/>
              <a:t>th</a:t>
            </a:r>
            <a:r>
              <a:rPr lang="en-US" dirty="0" smtClean="0"/>
              <a:t> century philosopher Jeremy Bentham, we can add the </a:t>
            </a:r>
            <a:r>
              <a:rPr lang="en-US" i="1" dirty="0" smtClean="0"/>
              <a:t>icon</a:t>
            </a:r>
            <a:r>
              <a:rPr lang="en-US" dirty="0" smtClean="0"/>
              <a:t> into the equation.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14" r="-1961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9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dirty="0" smtClean="0"/>
              <a:t>“The word </a:t>
            </a:r>
            <a:r>
              <a:rPr lang="en-US" sz="2000" i="1" dirty="0" smtClean="0"/>
              <a:t>auto</a:t>
            </a:r>
            <a:r>
              <a:rPr lang="en-US" sz="2000" dirty="0" smtClean="0"/>
              <a:t> has been made familiar to English ears by its use in </a:t>
            </a:r>
            <a:r>
              <a:rPr lang="en-US" sz="2000" i="1" dirty="0" smtClean="0"/>
              <a:t>auto</a:t>
            </a:r>
            <a:r>
              <a:rPr lang="en-US" sz="2000" dirty="0" smtClean="0"/>
              <a:t>biography (why should there not be </a:t>
            </a:r>
            <a:r>
              <a:rPr lang="en-US" sz="2000" i="1" dirty="0" smtClean="0"/>
              <a:t>auto-</a:t>
            </a:r>
            <a:r>
              <a:rPr lang="en-US" sz="2000" i="1" dirty="0" err="1" smtClean="0"/>
              <a:t>thanatography</a:t>
            </a:r>
            <a:r>
              <a:rPr lang="en-US" sz="2000" i="1" dirty="0" smtClean="0"/>
              <a:t>?</a:t>
            </a:r>
            <a:r>
              <a:rPr lang="en-US" sz="2000" dirty="0" smtClean="0"/>
              <a:t>) </a:t>
            </a:r>
            <a:r>
              <a:rPr lang="en-US" sz="2000" i="1" dirty="0" smtClean="0"/>
              <a:t>auto</a:t>
            </a:r>
            <a:r>
              <a:rPr lang="en-US" sz="2000" dirty="0" smtClean="0"/>
              <a:t>graph, etc. </a:t>
            </a:r>
            <a:r>
              <a:rPr lang="en-US" sz="2000" i="1" dirty="0" smtClean="0"/>
              <a:t>Auto-Icon</a:t>
            </a:r>
            <a:r>
              <a:rPr lang="en-US" sz="2000" dirty="0" smtClean="0"/>
              <a:t> will be soon understood for a man who is his own image.” 									(J. Bentham, 1832)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74" r="-4957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79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Jeremy Bentham, “Auto-Icon, or, Farther Uses of the Dead to the Living,” (London, 1832)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781" b="-5178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21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0"/>
            <a:ext cx="544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An extract of this last, and quirky, essay of Bentham’s (which was never published because his editor did not approve):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-14407" b="-14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4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I think that Bentham undoes his own logic.  In his desire to present a real, indexical, “auto” icon, he teeters into the fictional realm of the figure</a:t>
            </a:r>
            <a:r>
              <a:rPr lang="en-US" sz="2000" i="1" dirty="0" smtClean="0"/>
              <a:t>*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(*That “figure” is also word for </a:t>
            </a:r>
            <a:r>
              <a:rPr lang="en-US" sz="2000" i="1" dirty="0" smtClean="0"/>
              <a:t>face </a:t>
            </a:r>
            <a:r>
              <a:rPr lang="en-US" sz="2000" dirty="0" smtClean="0"/>
              <a:t>has not escaped me</a:t>
            </a:r>
            <a:r>
              <a:rPr lang="en-US" sz="2000" i="1" dirty="0" smtClean="0"/>
              <a:t>):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13862" b="-13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88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err="1" smtClean="0"/>
              <a:t>prosopopoeia</a:t>
            </a:r>
            <a:endParaRPr lang="en-US" sz="4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i="1" dirty="0"/>
              <a:t>n. [L, </a:t>
            </a:r>
            <a:r>
              <a:rPr lang="en-GB" i="1" dirty="0" err="1"/>
              <a:t>fr.</a:t>
            </a:r>
            <a:r>
              <a:rPr lang="en-GB" i="1" dirty="0"/>
              <a:t> </a:t>
            </a:r>
            <a:r>
              <a:rPr lang="en-GB" i="1" dirty="0" err="1"/>
              <a:t>Gk</a:t>
            </a:r>
            <a:r>
              <a:rPr lang="en-GB" i="1" dirty="0"/>
              <a:t> </a:t>
            </a:r>
            <a:r>
              <a:rPr lang="en-GB" i="1" dirty="0" err="1"/>
              <a:t>prosōpopoiia</a:t>
            </a:r>
            <a:r>
              <a:rPr lang="en-GB" dirty="0"/>
              <a:t>, </a:t>
            </a:r>
            <a:r>
              <a:rPr lang="en-GB" dirty="0" err="1"/>
              <a:t>fr.</a:t>
            </a:r>
            <a:r>
              <a:rPr lang="en-GB" dirty="0"/>
              <a:t> </a:t>
            </a:r>
            <a:r>
              <a:rPr lang="en-GB" i="1" dirty="0" err="1"/>
              <a:t>Prosōpon</a:t>
            </a:r>
            <a:r>
              <a:rPr lang="en-GB" dirty="0"/>
              <a:t> mask, person (</a:t>
            </a:r>
            <a:r>
              <a:rPr lang="en-GB" dirty="0" err="1"/>
              <a:t>fr.</a:t>
            </a:r>
            <a:r>
              <a:rPr lang="en-GB" dirty="0"/>
              <a:t> </a:t>
            </a:r>
            <a:r>
              <a:rPr lang="en-GB" i="1" dirty="0"/>
              <a:t>Pros- </a:t>
            </a:r>
            <a:r>
              <a:rPr lang="en-GB" dirty="0"/>
              <a:t>+ </a:t>
            </a:r>
            <a:r>
              <a:rPr lang="en-GB" i="1" dirty="0" err="1"/>
              <a:t>ōps</a:t>
            </a:r>
            <a:r>
              <a:rPr lang="en-GB" dirty="0"/>
              <a:t> face + </a:t>
            </a:r>
            <a:r>
              <a:rPr lang="en-GB" i="1" dirty="0" err="1"/>
              <a:t>poiein</a:t>
            </a:r>
            <a:r>
              <a:rPr lang="en-GB" dirty="0"/>
              <a:t> to make—more at EYE, POET] </a:t>
            </a:r>
          </a:p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b="1" dirty="0"/>
              <a:t>: </a:t>
            </a:r>
            <a:r>
              <a:rPr lang="en-GB" dirty="0"/>
              <a:t>a figure of </a:t>
            </a:r>
            <a:r>
              <a:rPr lang="en-GB" dirty="0" smtClean="0"/>
              <a:t>speech </a:t>
            </a:r>
            <a:r>
              <a:rPr lang="en-GB" dirty="0"/>
              <a:t>in which an imaginary or </a:t>
            </a:r>
            <a:r>
              <a:rPr lang="en-GB" dirty="0" smtClean="0"/>
              <a:t>absent </a:t>
            </a:r>
            <a:r>
              <a:rPr lang="en-GB" dirty="0"/>
              <a:t>person is represented as speaking or acting</a:t>
            </a:r>
          </a:p>
          <a:p>
            <a:pPr marL="0" indent="0">
              <a:buNone/>
            </a:pPr>
            <a:r>
              <a:rPr lang="en-GB" b="1" dirty="0"/>
              <a:t>2:</a:t>
            </a:r>
            <a:r>
              <a:rPr lang="en-GB" dirty="0"/>
              <a:t> </a:t>
            </a:r>
            <a:r>
              <a:rPr lang="en-GB" dirty="0" smtClean="0"/>
              <a:t>PERSONIFICATION</a:t>
            </a:r>
          </a:p>
          <a:p>
            <a:pPr marL="0" indent="0">
              <a:buNone/>
            </a:pPr>
            <a:r>
              <a:rPr lang="en-GB" b="1" dirty="0" smtClean="0"/>
              <a:t>3:</a:t>
            </a:r>
            <a:r>
              <a:rPr lang="en-GB" dirty="0" smtClean="0"/>
              <a:t> the trope of address</a:t>
            </a:r>
          </a:p>
          <a:p>
            <a:pPr marL="0" indent="0">
              <a:buNone/>
            </a:pPr>
            <a:r>
              <a:rPr lang="en-GB" b="1" dirty="0" smtClean="0"/>
              <a:t>4:</a:t>
            </a:r>
            <a:r>
              <a:rPr lang="en-GB" dirty="0" smtClean="0"/>
              <a:t> “But </a:t>
            </a:r>
            <a:r>
              <a:rPr lang="en-GB" i="1" dirty="0" err="1" smtClean="0"/>
              <a:t>prosopo-poein</a:t>
            </a:r>
            <a:r>
              <a:rPr lang="en-GB" dirty="0" smtClean="0"/>
              <a:t> means to </a:t>
            </a:r>
            <a:r>
              <a:rPr lang="en-GB" i="1" dirty="0" smtClean="0"/>
              <a:t>give </a:t>
            </a:r>
            <a:r>
              <a:rPr lang="en-GB" dirty="0" smtClean="0"/>
              <a:t>a face and therefore implies that the original face can be missing or </a:t>
            </a:r>
            <a:r>
              <a:rPr lang="en-GB" dirty="0" err="1" smtClean="0"/>
              <a:t>nonexistent</a:t>
            </a:r>
            <a:r>
              <a:rPr lang="en-GB" dirty="0" smtClean="0"/>
              <a:t>.” </a:t>
            </a:r>
            <a:r>
              <a:rPr lang="en-GB" sz="2400" dirty="0" smtClean="0"/>
              <a:t>(Paul de Man, “</a:t>
            </a:r>
            <a:r>
              <a:rPr lang="en-GB" sz="2400" dirty="0" err="1" smtClean="0"/>
              <a:t>Hypogram</a:t>
            </a:r>
            <a:r>
              <a:rPr lang="en-GB" sz="2400" dirty="0" smtClean="0"/>
              <a:t> and Inscription,” in </a:t>
            </a:r>
            <a:r>
              <a:rPr lang="en-GB" sz="2400" i="1" dirty="0" smtClean="0"/>
              <a:t>The Resistance to Theory</a:t>
            </a:r>
            <a:r>
              <a:rPr lang="en-GB" sz="2400" dirty="0" smtClean="0"/>
              <a:t>, Minneapolis: U of Minnesota Press, 1986, 44)</a:t>
            </a:r>
            <a:endParaRPr lang="en-GB" sz="2400" b="1" dirty="0"/>
          </a:p>
          <a:p>
            <a:pPr marL="0" indent="0">
              <a:buNone/>
            </a:pPr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71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763</Words>
  <Application>Microsoft Office PowerPoint</Application>
  <PresentationFormat>On-screen Show (4:3)</PresentationFormat>
  <Paragraphs>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Facebook As Graveyard</vt:lpstr>
      <vt:lpstr>autothanatography</vt:lpstr>
      <vt:lpstr>Autothanatography realises the relation between writing, death and the Self</vt:lpstr>
      <vt:lpstr>“The word auto has been made familiar to English ears by its use in autobiography (why should there not be auto-thanatography?) autograph, etc. Auto-Icon will be soon understood for a man who is his own image.”          (J. Bentham, 1832)</vt:lpstr>
      <vt:lpstr>Jeremy Bentham, “Auto-Icon, or, Farther Uses of the Dead to the Living,” (London, 1832)</vt:lpstr>
      <vt:lpstr>PowerPoint Presentation</vt:lpstr>
      <vt:lpstr>An extract of this last, and quirky, essay of Bentham’s (which was never published because his editor did not approve):</vt:lpstr>
      <vt:lpstr>I think that Bentham undoes his own logic.  In his desire to present a real, indexical, “auto” icon, he teeters into the fictional realm of the figure*  (*That “figure” is also word for face has not escaped me): </vt:lpstr>
      <vt:lpstr>prosopopoeia</vt:lpstr>
      <vt:lpstr>Paul de Man, “Autobiography as De-Facement,” in The Rhetoric of Romanticism (New York: Columbia University Press, 1984</vt:lpstr>
      <vt:lpstr>Philippe Lacoue-Labarthe, Ending and Unending Agony: On Maurice Blanchot (New York: Fordham University Press, 2015) </vt:lpstr>
      <vt:lpstr>Epigraph as Autobiography   </vt:lpstr>
      <vt:lpstr>Epitaph</vt:lpstr>
      <vt:lpstr>persona  </vt:lpstr>
      <vt:lpstr>PowerPoint Presentation</vt:lpstr>
      <vt:lpstr>Whether the Facebook person is publicly mourning someone else, posting the dead into an eternal tombstone,</vt:lpstr>
      <vt:lpstr>PowerPoint Presentation</vt:lpstr>
      <vt:lpstr>or whether we, the living persona, see before us the accumulation of “friends” who comprise our life from beyond our inevitable grave,</vt:lpstr>
      <vt:lpstr>or, whether a “friend” who is no longer alive still functions identically as a “friend” who is alive, </vt:lpstr>
      <vt:lpstr> the utterances of Facebook, prosopopaic, perform automatically, and autothanatographically, quite removed from the metaphysical presumptions of autobiography.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As Graveyard</dc:title>
  <dc:creator>Carolyn Shapiro</dc:creator>
  <cp:lastModifiedBy>Shapiro, Carolyn</cp:lastModifiedBy>
  <cp:revision>43</cp:revision>
  <cp:lastPrinted>2015-12-04T12:20:55Z</cp:lastPrinted>
  <dcterms:created xsi:type="dcterms:W3CDTF">2015-12-03T22:16:59Z</dcterms:created>
  <dcterms:modified xsi:type="dcterms:W3CDTF">2017-03-02T10:42:52Z</dcterms:modified>
</cp:coreProperties>
</file>