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25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8" r:id="rId9"/>
    <p:sldId id="269" r:id="rId10"/>
    <p:sldId id="270" r:id="rId11"/>
    <p:sldId id="266" r:id="rId12"/>
    <p:sldId id="267" r:id="rId13"/>
    <p:sldId id="272" r:id="rId14"/>
    <p:sldId id="264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73" r:id="rId23"/>
    <p:sldId id="27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314"/>
    <p:restoredTop sz="50000"/>
  </p:normalViewPr>
  <p:slideViewPr>
    <p:cSldViewPr snapToGrid="0" snapToObjects="1">
      <p:cViewPr varScale="1">
        <p:scale>
          <a:sx n="44" d="100"/>
          <a:sy n="44" d="100"/>
        </p:scale>
        <p:origin x="18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31283-607E-5445-8309-84025E84EE64}" type="datetimeFigureOut">
              <a:rPr lang="en-US" smtClean="0"/>
              <a:t>3/2/17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21017-C3E0-3D46-820F-F948E5FB2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519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GB" altLang="en-US">
                <a:latin typeface="Book Antiqua" charset="0"/>
              </a:rPr>
              <a:t>Choose a hat!!</a:t>
            </a:r>
          </a:p>
          <a:p>
            <a:pPr>
              <a:defRPr/>
            </a:pPr>
            <a:endParaRPr lang="en-GB" altLang="en-US">
              <a:latin typeface="Book Antiqua" charset="0"/>
            </a:endParaRPr>
          </a:p>
          <a:p>
            <a:pPr>
              <a:defRPr/>
            </a:pPr>
            <a:r>
              <a:rPr lang="en-GB" altLang="en-US">
                <a:latin typeface="Book Antiqua" charset="0"/>
              </a:rPr>
              <a:t>Sheets of paper – German coloured sheets</a:t>
            </a:r>
          </a:p>
        </p:txBody>
      </p:sp>
    </p:spTree>
    <p:extLst>
      <p:ext uri="{BB962C8B-B14F-4D97-AF65-F5344CB8AC3E}">
        <p14:creationId xmlns:p14="http://schemas.microsoft.com/office/powerpoint/2010/main" val="1859031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325" y="773113"/>
            <a:ext cx="6664325" cy="3749675"/>
          </a:xfrm>
          <a:solidFill>
            <a:srgbClr val="FFFFFF"/>
          </a:solidFill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43450"/>
            <a:ext cx="4979988" cy="4411663"/>
          </a:xfr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402" tIns="46201" rIns="92402" bIns="46201"/>
          <a:lstStyle/>
          <a:p>
            <a:pPr>
              <a:defRPr/>
            </a:pPr>
            <a:r>
              <a:rPr lang="en-GB" altLang="en-US">
                <a:latin typeface="Book Antiqua" charset="0"/>
              </a:rPr>
              <a:t>Who is having the bad day</a:t>
            </a:r>
          </a:p>
          <a:p>
            <a:pPr>
              <a:defRPr/>
            </a:pPr>
            <a:endParaRPr lang="en-GB" altLang="en-US">
              <a:latin typeface="Book Antiqua" charset="0"/>
            </a:endParaRPr>
          </a:p>
          <a:p>
            <a:pPr>
              <a:defRPr/>
            </a:pPr>
            <a:r>
              <a:rPr lang="en-GB" altLang="en-US">
                <a:latin typeface="Book Antiqua" charset="0"/>
              </a:rPr>
              <a:t>A. The person observing and being affected by the negative impact of that colour energy…..we see the world as we are, not as it is!</a:t>
            </a:r>
          </a:p>
        </p:txBody>
      </p:sp>
    </p:spTree>
    <p:extLst>
      <p:ext uri="{BB962C8B-B14F-4D97-AF65-F5344CB8AC3E}">
        <p14:creationId xmlns:p14="http://schemas.microsoft.com/office/powerpoint/2010/main" val="358984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altLang="en-US">
              <a:latin typeface="Book Antiq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925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altLang="en-US">
              <a:latin typeface="Book Antiq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99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29411-7C5F-7C43-AC50-DD327271B90A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1E27-ED88-E841-ACED-942955E91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140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29411-7C5F-7C43-AC50-DD327271B90A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1E27-ED88-E841-ACED-942955E91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70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29411-7C5F-7C43-AC50-DD327271B90A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1E27-ED88-E841-ACED-942955E91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926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29411-7C5F-7C43-AC50-DD327271B90A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1E27-ED88-E841-ACED-942955E91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8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29411-7C5F-7C43-AC50-DD327271B90A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1E27-ED88-E841-ACED-942955E91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5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29411-7C5F-7C43-AC50-DD327271B90A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1E27-ED88-E841-ACED-942955E91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60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29411-7C5F-7C43-AC50-DD327271B90A}" type="datetimeFigureOut">
              <a:rPr lang="en-US" smtClean="0"/>
              <a:t>3/2/17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1E27-ED88-E841-ACED-942955E91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7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29411-7C5F-7C43-AC50-DD327271B90A}" type="datetimeFigureOut">
              <a:rPr lang="en-US" smtClean="0"/>
              <a:t>3/2/17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1E27-ED88-E841-ACED-942955E91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66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29411-7C5F-7C43-AC50-DD327271B90A}" type="datetimeFigureOut">
              <a:rPr lang="en-US" smtClean="0"/>
              <a:t>3/2/17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1E27-ED88-E841-ACED-942955E91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1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29411-7C5F-7C43-AC50-DD327271B90A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1E27-ED88-E841-ACED-942955E91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61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29411-7C5F-7C43-AC50-DD327271B90A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1E27-ED88-E841-ACED-942955E91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73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29411-7C5F-7C43-AC50-DD327271B90A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21E27-ED88-E841-ACED-942955E91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29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Andy.Peisley@falmouth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kechasemasks.com)/" TargetMode="External"/><Relationship Id="rId4" Type="http://schemas.openxmlformats.org/officeDocument/2006/relationships/hyperlink" Target="http://www.insights.com)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andy.peisley@falmouth.ac.uk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Masks &amp; </a:t>
            </a:r>
            <a:r>
              <a:rPr lang="en-US" dirty="0" err="1" smtClean="0"/>
              <a:t>sociodrama</a:t>
            </a:r>
            <a:r>
              <a:rPr lang="en-US" dirty="0" smtClean="0"/>
              <a:t> for learning about personality preferences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Andy </a:t>
            </a:r>
            <a:r>
              <a:rPr lang="en-US" dirty="0" err="1" smtClean="0"/>
              <a:t>Peisley</a:t>
            </a:r>
            <a:r>
              <a:rPr lang="en-US" dirty="0" smtClean="0"/>
              <a:t>, Falmouth University, UK</a:t>
            </a:r>
          </a:p>
          <a:p>
            <a:r>
              <a:rPr lang="en-US" dirty="0" smtClean="0">
                <a:hlinkClick r:id="rId2"/>
              </a:rPr>
              <a:t>Andy.Peisley@falmouth.ac.uk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EAPRIL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383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94617"/>
          </a:xfrm>
        </p:spPr>
        <p:txBody>
          <a:bodyPr/>
          <a:lstStyle/>
          <a:p>
            <a:r>
              <a:rPr lang="en-US" dirty="0" smtClean="0"/>
              <a:t>GREEN – What is GREEN like?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/>
              <a:t>Strengths? Less attractive characteristics?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69228"/>
            <a:ext cx="2069157" cy="2232000"/>
          </a:xfrm>
        </p:spPr>
      </p:pic>
    </p:spTree>
    <p:extLst>
      <p:ext uri="{BB962C8B-B14F-4D97-AF65-F5344CB8AC3E}">
        <p14:creationId xmlns:p14="http://schemas.microsoft.com/office/powerpoint/2010/main" val="100727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The Insights 4 Colour Energies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On a good day…</a:t>
            </a:r>
          </a:p>
        </p:txBody>
      </p:sp>
      <p:sp>
        <p:nvSpPr>
          <p:cNvPr id="12291" name="Arc 4"/>
          <p:cNvSpPr>
            <a:spLocks/>
          </p:cNvSpPr>
          <p:nvPr/>
        </p:nvSpPr>
        <p:spPr bwMode="auto">
          <a:xfrm>
            <a:off x="6096000" y="1752600"/>
            <a:ext cx="2133600" cy="2133600"/>
          </a:xfrm>
          <a:custGeom>
            <a:avLst/>
            <a:gdLst>
              <a:gd name="T0" fmla="*/ 0 w 21600"/>
              <a:gd name="T1" fmla="*/ 0 h 21600"/>
              <a:gd name="T2" fmla="*/ 210752267 w 21600"/>
              <a:gd name="T3" fmla="*/ 210752267 h 21600"/>
              <a:gd name="T4" fmla="*/ 0 w 21600"/>
              <a:gd name="T5" fmla="*/ 2107522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DA2E3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rc 5"/>
          <p:cNvSpPr>
            <a:spLocks/>
          </p:cNvSpPr>
          <p:nvPr/>
        </p:nvSpPr>
        <p:spPr bwMode="auto">
          <a:xfrm flipH="1">
            <a:off x="3962400" y="1752600"/>
            <a:ext cx="2133600" cy="2133600"/>
          </a:xfrm>
          <a:custGeom>
            <a:avLst/>
            <a:gdLst>
              <a:gd name="T0" fmla="*/ 0 w 21600"/>
              <a:gd name="T1" fmla="*/ 0 h 21600"/>
              <a:gd name="T2" fmla="*/ 210752267 w 21600"/>
              <a:gd name="T3" fmla="*/ 210752267 h 21600"/>
              <a:gd name="T4" fmla="*/ 0 w 21600"/>
              <a:gd name="T5" fmla="*/ 2107522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2A76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rc 6"/>
          <p:cNvSpPr>
            <a:spLocks/>
          </p:cNvSpPr>
          <p:nvPr/>
        </p:nvSpPr>
        <p:spPr bwMode="auto">
          <a:xfrm flipV="1">
            <a:off x="6096000" y="3886200"/>
            <a:ext cx="2133600" cy="2133600"/>
          </a:xfrm>
          <a:custGeom>
            <a:avLst/>
            <a:gdLst>
              <a:gd name="T0" fmla="*/ 0 w 21600"/>
              <a:gd name="T1" fmla="*/ 0 h 21600"/>
              <a:gd name="T2" fmla="*/ 210752267 w 21600"/>
              <a:gd name="T3" fmla="*/ 210752267 h 21600"/>
              <a:gd name="T4" fmla="*/ 0 w 21600"/>
              <a:gd name="T5" fmla="*/ 2107522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F3D21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rc 7"/>
          <p:cNvSpPr>
            <a:spLocks/>
          </p:cNvSpPr>
          <p:nvPr/>
        </p:nvSpPr>
        <p:spPr bwMode="auto">
          <a:xfrm flipH="1" flipV="1">
            <a:off x="3962400" y="3886200"/>
            <a:ext cx="2133600" cy="2133600"/>
          </a:xfrm>
          <a:custGeom>
            <a:avLst/>
            <a:gdLst>
              <a:gd name="T0" fmla="*/ 0 w 21600"/>
              <a:gd name="T1" fmla="*/ 0 h 21600"/>
              <a:gd name="T2" fmla="*/ 210752267 w 21600"/>
              <a:gd name="T3" fmla="*/ 210752267 h 21600"/>
              <a:gd name="T4" fmla="*/ 0 w 21600"/>
              <a:gd name="T5" fmla="*/ 2107522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81B7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6096000" y="1447800"/>
            <a:ext cx="0" cy="48006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3505200" y="3886200"/>
            <a:ext cx="510540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999164" y="2160589"/>
            <a:ext cx="1754187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folHlink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 Narrow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9pPr>
          </a:lstStyle>
          <a:p>
            <a:pPr algn="ctr">
              <a:defRPr/>
            </a:pPr>
            <a:r>
              <a:rPr lang="en-GB" altLang="en-US" sz="1600" b="1">
                <a:latin typeface="Arial" charset="0"/>
              </a:rPr>
              <a:t>Competitive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Demanding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Determined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Strong-willed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Purposeful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Driver</a:t>
            </a:r>
            <a:endParaRPr lang="en-GB" altLang="en-US" sz="1600">
              <a:latin typeface="Book Antiqua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6096000" y="3979864"/>
            <a:ext cx="174783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folHlink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 Narrow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9pPr>
          </a:lstStyle>
          <a:p>
            <a:pPr algn="ctr">
              <a:defRPr/>
            </a:pPr>
            <a:r>
              <a:rPr lang="en-GB" altLang="en-US" sz="1600" b="1">
                <a:latin typeface="Arial" charset="0"/>
              </a:rPr>
              <a:t>Sociable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Dynamic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Demonstrative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Enthusiastic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Persuasive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Expressive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4502150" y="3959226"/>
            <a:ext cx="14239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folHlink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 Narrow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9pPr>
          </a:lstStyle>
          <a:p>
            <a:pPr algn="ctr">
              <a:defRPr/>
            </a:pPr>
            <a:r>
              <a:rPr lang="en-GB" altLang="en-US" sz="1600" b="1">
                <a:latin typeface="Arial" charset="0"/>
              </a:rPr>
              <a:t>Caring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Encouraging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Sharing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Patient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Relaxed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Amiable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605338" y="2159001"/>
            <a:ext cx="1370012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folHlink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 Narrow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9pPr>
          </a:lstStyle>
          <a:p>
            <a:pPr algn="ctr">
              <a:defRPr/>
            </a:pPr>
            <a:r>
              <a:rPr lang="en-GB" altLang="en-US" sz="1600" b="1">
                <a:latin typeface="Arial" charset="0"/>
              </a:rPr>
              <a:t>Cautious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Precise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Deliberate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Questioning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Formal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Analytical</a:t>
            </a:r>
          </a:p>
        </p:txBody>
      </p:sp>
    </p:spTree>
    <p:extLst>
      <p:ext uri="{BB962C8B-B14F-4D97-AF65-F5344CB8AC3E}">
        <p14:creationId xmlns:p14="http://schemas.microsoft.com/office/powerpoint/2010/main" val="262692685"/>
      </p:ext>
    </p:extLst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The Insights 4 Colour Energies</a:t>
            </a: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On a bad day…</a:t>
            </a:r>
          </a:p>
        </p:txBody>
      </p:sp>
      <p:sp>
        <p:nvSpPr>
          <p:cNvPr id="14339" name="Arc 5"/>
          <p:cNvSpPr>
            <a:spLocks/>
          </p:cNvSpPr>
          <p:nvPr/>
        </p:nvSpPr>
        <p:spPr bwMode="auto">
          <a:xfrm>
            <a:off x="6096000" y="1828800"/>
            <a:ext cx="2133600" cy="2133600"/>
          </a:xfrm>
          <a:custGeom>
            <a:avLst/>
            <a:gdLst>
              <a:gd name="T0" fmla="*/ 0 w 21600"/>
              <a:gd name="T1" fmla="*/ 0 h 21600"/>
              <a:gd name="T2" fmla="*/ 210752267 w 21600"/>
              <a:gd name="T3" fmla="*/ 210752267 h 21600"/>
              <a:gd name="T4" fmla="*/ 0 w 21600"/>
              <a:gd name="T5" fmla="*/ 2107522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DA2E3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Arc 6"/>
          <p:cNvSpPr>
            <a:spLocks/>
          </p:cNvSpPr>
          <p:nvPr/>
        </p:nvSpPr>
        <p:spPr bwMode="auto">
          <a:xfrm flipH="1">
            <a:off x="3962400" y="1828800"/>
            <a:ext cx="2133600" cy="2133600"/>
          </a:xfrm>
          <a:custGeom>
            <a:avLst/>
            <a:gdLst>
              <a:gd name="T0" fmla="*/ 0 w 21600"/>
              <a:gd name="T1" fmla="*/ 0 h 21600"/>
              <a:gd name="T2" fmla="*/ 210752267 w 21600"/>
              <a:gd name="T3" fmla="*/ 210752267 h 21600"/>
              <a:gd name="T4" fmla="*/ 0 w 21600"/>
              <a:gd name="T5" fmla="*/ 2107522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2A76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Arc 7"/>
          <p:cNvSpPr>
            <a:spLocks/>
          </p:cNvSpPr>
          <p:nvPr/>
        </p:nvSpPr>
        <p:spPr bwMode="auto">
          <a:xfrm flipV="1">
            <a:off x="6096000" y="3962400"/>
            <a:ext cx="2133600" cy="2133600"/>
          </a:xfrm>
          <a:custGeom>
            <a:avLst/>
            <a:gdLst>
              <a:gd name="T0" fmla="*/ 0 w 21600"/>
              <a:gd name="T1" fmla="*/ 0 h 21600"/>
              <a:gd name="T2" fmla="*/ 210752267 w 21600"/>
              <a:gd name="T3" fmla="*/ 210752267 h 21600"/>
              <a:gd name="T4" fmla="*/ 0 w 21600"/>
              <a:gd name="T5" fmla="*/ 2107522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F3D21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Arc 8"/>
          <p:cNvSpPr>
            <a:spLocks/>
          </p:cNvSpPr>
          <p:nvPr/>
        </p:nvSpPr>
        <p:spPr bwMode="auto">
          <a:xfrm flipH="1" flipV="1">
            <a:off x="3962400" y="3962400"/>
            <a:ext cx="2133600" cy="2133600"/>
          </a:xfrm>
          <a:custGeom>
            <a:avLst/>
            <a:gdLst>
              <a:gd name="T0" fmla="*/ 0 w 21600"/>
              <a:gd name="T1" fmla="*/ 0 h 21600"/>
              <a:gd name="T2" fmla="*/ 210752267 w 21600"/>
              <a:gd name="T3" fmla="*/ 210752267 h 21600"/>
              <a:gd name="T4" fmla="*/ 0 w 21600"/>
              <a:gd name="T5" fmla="*/ 2107522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81B7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9"/>
          <p:cNvSpPr>
            <a:spLocks noChangeShapeType="1"/>
          </p:cNvSpPr>
          <p:nvPr/>
        </p:nvSpPr>
        <p:spPr bwMode="auto">
          <a:xfrm>
            <a:off x="6096000" y="1524000"/>
            <a:ext cx="0" cy="48006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8201" name="Line 10"/>
          <p:cNvSpPr>
            <a:spLocks noChangeShapeType="1"/>
          </p:cNvSpPr>
          <p:nvPr/>
        </p:nvSpPr>
        <p:spPr bwMode="auto">
          <a:xfrm>
            <a:off x="3505200" y="3962400"/>
            <a:ext cx="510540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5999164" y="2359025"/>
            <a:ext cx="1754187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folHlink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 Narrow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9pPr>
          </a:lstStyle>
          <a:p>
            <a:pPr algn="ctr">
              <a:defRPr/>
            </a:pPr>
            <a:r>
              <a:rPr lang="en-GB" altLang="en-US" sz="1600" b="1">
                <a:latin typeface="Arial" charset="0"/>
              </a:rPr>
              <a:t>Aggressive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Controlling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Driving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Overbearing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Intolerant</a:t>
            </a:r>
            <a:endParaRPr lang="en-GB" altLang="en-US" sz="1600">
              <a:latin typeface="Book Antiqua" charset="0"/>
            </a:endParaRPr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6096000" y="4178300"/>
            <a:ext cx="1747838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folHlink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 Narrow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9pPr>
          </a:lstStyle>
          <a:p>
            <a:pPr algn="ctr">
              <a:defRPr/>
            </a:pPr>
            <a:r>
              <a:rPr lang="en-GB" altLang="en-US" sz="1600" b="1">
                <a:latin typeface="Arial" charset="0"/>
              </a:rPr>
              <a:t>Excitable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Frantic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Indiscreet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Flamboyant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Hasty</a:t>
            </a:r>
          </a:p>
        </p:txBody>
      </p:sp>
      <p:sp>
        <p:nvSpPr>
          <p:cNvPr id="8204" name="Text Box 13"/>
          <p:cNvSpPr txBox="1">
            <a:spLocks noChangeArrowheads="1"/>
          </p:cNvSpPr>
          <p:nvPr/>
        </p:nvSpPr>
        <p:spPr bwMode="auto">
          <a:xfrm>
            <a:off x="4673600" y="4157663"/>
            <a:ext cx="10858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folHlink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 Narrow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9pPr>
          </a:lstStyle>
          <a:p>
            <a:pPr algn="ctr">
              <a:defRPr/>
            </a:pPr>
            <a:r>
              <a:rPr lang="en-GB" altLang="en-US" sz="1600" b="1">
                <a:latin typeface="Arial" charset="0"/>
              </a:rPr>
              <a:t>Docile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Bland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Plodding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Reliant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Stubborn</a:t>
            </a:r>
          </a:p>
        </p:txBody>
      </p:sp>
      <p:sp>
        <p:nvSpPr>
          <p:cNvPr id="8205" name="Text Box 14"/>
          <p:cNvSpPr txBox="1">
            <a:spLocks noChangeArrowheads="1"/>
          </p:cNvSpPr>
          <p:nvPr/>
        </p:nvSpPr>
        <p:spPr bwMode="auto">
          <a:xfrm>
            <a:off x="4664076" y="2357438"/>
            <a:ext cx="126682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folHlink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 Narrow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9pPr>
          </a:lstStyle>
          <a:p>
            <a:pPr algn="ctr">
              <a:defRPr/>
            </a:pPr>
            <a:r>
              <a:rPr lang="en-GB" altLang="en-US" sz="1600" b="1">
                <a:latin typeface="Arial" charset="0"/>
              </a:rPr>
              <a:t>Stuffy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Indecisive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Suspicious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Cold</a:t>
            </a:r>
          </a:p>
          <a:p>
            <a:pPr algn="ctr">
              <a:defRPr/>
            </a:pPr>
            <a:r>
              <a:rPr lang="en-GB" altLang="en-US" sz="1600" b="1">
                <a:latin typeface="Arial" charset="0"/>
              </a:rPr>
              <a:t>Reserved</a:t>
            </a:r>
          </a:p>
        </p:txBody>
      </p:sp>
    </p:spTree>
    <p:extLst>
      <p:ext uri="{BB962C8B-B14F-4D97-AF65-F5344CB8AC3E}">
        <p14:creationId xmlns:p14="http://schemas.microsoft.com/office/powerpoint/2010/main" val="606199759"/>
      </p:ext>
    </p:extLst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The Insights Colour Quadrants</a:t>
            </a:r>
          </a:p>
        </p:txBody>
      </p:sp>
      <p:grpSp>
        <p:nvGrpSpPr>
          <p:cNvPr id="10242" name="Group 3"/>
          <p:cNvGrpSpPr>
            <a:grpSpLocks/>
          </p:cNvGrpSpPr>
          <p:nvPr/>
        </p:nvGrpSpPr>
        <p:grpSpPr bwMode="auto">
          <a:xfrm>
            <a:off x="4030664" y="2057400"/>
            <a:ext cx="4129087" cy="3886200"/>
            <a:chOff x="1272" y="768"/>
            <a:chExt cx="3216" cy="3024"/>
          </a:xfrm>
        </p:grpSpPr>
        <p:sp>
          <p:nvSpPr>
            <p:cNvPr id="10251" name="Arc 4"/>
            <p:cNvSpPr>
              <a:spLocks/>
            </p:cNvSpPr>
            <p:nvPr/>
          </p:nvSpPr>
          <p:spPr bwMode="auto">
            <a:xfrm>
              <a:off x="2904" y="960"/>
              <a:ext cx="1344" cy="1344"/>
            </a:xfrm>
            <a:custGeom>
              <a:avLst/>
              <a:gdLst>
                <a:gd name="T0" fmla="*/ 0 w 21600"/>
                <a:gd name="T1" fmla="*/ 0 h 21600"/>
                <a:gd name="T2" fmla="*/ 84 w 21600"/>
                <a:gd name="T3" fmla="*/ 84 h 21600"/>
                <a:gd name="T4" fmla="*/ 0 w 21600"/>
                <a:gd name="T5" fmla="*/ 8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DA2E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Arc 5"/>
            <p:cNvSpPr>
              <a:spLocks/>
            </p:cNvSpPr>
            <p:nvPr/>
          </p:nvSpPr>
          <p:spPr bwMode="auto">
            <a:xfrm flipV="1">
              <a:off x="2910" y="2304"/>
              <a:ext cx="1338" cy="1344"/>
            </a:xfrm>
            <a:custGeom>
              <a:avLst/>
              <a:gdLst>
                <a:gd name="T0" fmla="*/ 0 w 21600"/>
                <a:gd name="T1" fmla="*/ 0 h 21600"/>
                <a:gd name="T2" fmla="*/ 83 w 21600"/>
                <a:gd name="T3" fmla="*/ 84 h 21600"/>
                <a:gd name="T4" fmla="*/ 0 w 21600"/>
                <a:gd name="T5" fmla="*/ 8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F3D21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Arc 6"/>
            <p:cNvSpPr>
              <a:spLocks/>
            </p:cNvSpPr>
            <p:nvPr/>
          </p:nvSpPr>
          <p:spPr bwMode="auto">
            <a:xfrm flipH="1" flipV="1">
              <a:off x="1560" y="2304"/>
              <a:ext cx="1344" cy="1344"/>
            </a:xfrm>
            <a:custGeom>
              <a:avLst/>
              <a:gdLst>
                <a:gd name="T0" fmla="*/ 0 w 21600"/>
                <a:gd name="T1" fmla="*/ 0 h 21600"/>
                <a:gd name="T2" fmla="*/ 84 w 21600"/>
                <a:gd name="T3" fmla="*/ 84 h 21600"/>
                <a:gd name="T4" fmla="*/ 0 w 21600"/>
                <a:gd name="T5" fmla="*/ 8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1B7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4" name="Arc 7"/>
            <p:cNvSpPr>
              <a:spLocks/>
            </p:cNvSpPr>
            <p:nvPr/>
          </p:nvSpPr>
          <p:spPr bwMode="auto">
            <a:xfrm flipH="1">
              <a:off x="1560" y="960"/>
              <a:ext cx="1344" cy="1344"/>
            </a:xfrm>
            <a:custGeom>
              <a:avLst/>
              <a:gdLst>
                <a:gd name="T0" fmla="*/ 0 w 21600"/>
                <a:gd name="T1" fmla="*/ 0 h 21600"/>
                <a:gd name="T2" fmla="*/ 84 w 21600"/>
                <a:gd name="T3" fmla="*/ 84 h 21600"/>
                <a:gd name="T4" fmla="*/ 0 w 21600"/>
                <a:gd name="T5" fmla="*/ 8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2A76A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55" name="Group 8"/>
            <p:cNvGrpSpPr>
              <a:grpSpLocks/>
            </p:cNvGrpSpPr>
            <p:nvPr/>
          </p:nvGrpSpPr>
          <p:grpSpPr bwMode="auto">
            <a:xfrm>
              <a:off x="1272" y="768"/>
              <a:ext cx="3216" cy="3024"/>
              <a:chOff x="1488" y="960"/>
              <a:chExt cx="3216" cy="3024"/>
            </a:xfrm>
          </p:grpSpPr>
          <p:sp>
            <p:nvSpPr>
              <p:cNvPr id="6161" name="Line 9"/>
              <p:cNvSpPr>
                <a:spLocks noChangeShapeType="1"/>
              </p:cNvSpPr>
              <p:nvPr/>
            </p:nvSpPr>
            <p:spPr bwMode="auto">
              <a:xfrm>
                <a:off x="3120" y="960"/>
                <a:ext cx="0" cy="3024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2" name="Line 10"/>
              <p:cNvSpPr>
                <a:spLocks noChangeShapeType="1"/>
              </p:cNvSpPr>
              <p:nvPr/>
            </p:nvSpPr>
            <p:spPr bwMode="auto">
              <a:xfrm>
                <a:off x="1488" y="2495"/>
                <a:ext cx="3216" cy="0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6148" name="Line 11"/>
          <p:cNvSpPr>
            <a:spLocks noChangeShapeType="1"/>
          </p:cNvSpPr>
          <p:nvPr/>
        </p:nvSpPr>
        <p:spPr bwMode="auto">
          <a:xfrm flipH="1" flipV="1">
            <a:off x="4616451" y="2552701"/>
            <a:ext cx="1293813" cy="1293813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49" name="Text Box 12"/>
          <p:cNvSpPr txBox="1">
            <a:spLocks noChangeArrowheads="1"/>
          </p:cNvSpPr>
          <p:nvPr/>
        </p:nvSpPr>
        <p:spPr bwMode="auto">
          <a:xfrm>
            <a:off x="2338387" y="2301574"/>
            <a:ext cx="22780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 Narrow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9pPr>
          </a:lstStyle>
          <a:p>
            <a:pPr algn="r">
              <a:spcBef>
                <a:spcPct val="20000"/>
              </a:spcBef>
              <a:defRPr/>
            </a:pPr>
            <a:r>
              <a:rPr lang="en-GB" altLang="en-US" sz="2000" b="1" dirty="0" smtClean="0">
                <a:solidFill>
                  <a:srgbClr val="095CA6"/>
                </a:solidFill>
                <a:latin typeface="Arial" charset="0"/>
              </a:rPr>
              <a:t>‘Cool’ </a:t>
            </a:r>
            <a:r>
              <a:rPr lang="en-GB" altLang="en-US" sz="2000" b="1" dirty="0" err="1" smtClean="0">
                <a:solidFill>
                  <a:srgbClr val="095CA6"/>
                </a:solidFill>
                <a:latin typeface="Arial" charset="0"/>
              </a:rPr>
              <a:t>Blue</a:t>
            </a:r>
            <a:r>
              <a:rPr lang="en-GB" altLang="en-US" sz="1400" dirty="0" err="1" smtClean="0">
                <a:solidFill>
                  <a:srgbClr val="777777"/>
                </a:solidFill>
                <a:latin typeface="Arial" charset="0"/>
              </a:rPr>
              <a:t>c</a:t>
            </a:r>
            <a:r>
              <a:rPr lang="en-GB" altLang="en-US" sz="1400" dirty="0" smtClean="0">
                <a:solidFill>
                  <a:srgbClr val="777777"/>
                </a:solidFill>
                <a:latin typeface="Arial" charset="0"/>
              </a:rPr>
              <a:t>’</a:t>
            </a:r>
            <a:endParaRPr lang="en-GB" altLang="en-US" sz="1400" dirty="0">
              <a:solidFill>
                <a:srgbClr val="777777"/>
              </a:solidFill>
              <a:latin typeface="Arial" charset="0"/>
            </a:endParaRPr>
          </a:p>
        </p:txBody>
      </p:sp>
      <p:sp>
        <p:nvSpPr>
          <p:cNvPr id="6150" name="Line 13"/>
          <p:cNvSpPr>
            <a:spLocks noChangeShapeType="1"/>
          </p:cNvSpPr>
          <p:nvPr/>
        </p:nvSpPr>
        <p:spPr bwMode="auto">
          <a:xfrm flipV="1">
            <a:off x="6342063" y="2552701"/>
            <a:ext cx="1293812" cy="1293813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51" name="Text Box 14"/>
          <p:cNvSpPr txBox="1">
            <a:spLocks noChangeArrowheads="1"/>
          </p:cNvSpPr>
          <p:nvPr/>
        </p:nvSpPr>
        <p:spPr bwMode="auto">
          <a:xfrm>
            <a:off x="7694353" y="2237259"/>
            <a:ext cx="2295525" cy="658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 Narrow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9pPr>
          </a:lstStyle>
          <a:p>
            <a:pPr>
              <a:spcBef>
                <a:spcPct val="20000"/>
              </a:spcBef>
              <a:defRPr/>
            </a:pPr>
            <a:r>
              <a:rPr lang="en-GB" altLang="en-US" sz="2000" b="1" dirty="0" smtClean="0">
                <a:solidFill>
                  <a:srgbClr val="B7111C"/>
                </a:solidFill>
                <a:latin typeface="Arial" charset="0"/>
              </a:rPr>
              <a:t>‘Fiery’ </a:t>
            </a:r>
            <a:r>
              <a:rPr lang="en-GB" altLang="en-US" sz="2000" b="1" dirty="0">
                <a:solidFill>
                  <a:srgbClr val="B7111C"/>
                </a:solidFill>
                <a:latin typeface="Arial" charset="0"/>
              </a:rPr>
              <a:t>Red</a:t>
            </a:r>
          </a:p>
          <a:p>
            <a:pPr>
              <a:spcBef>
                <a:spcPct val="20000"/>
              </a:spcBef>
              <a:defRPr/>
            </a:pPr>
            <a:endParaRPr lang="en-GB" altLang="en-US" sz="1400" dirty="0">
              <a:solidFill>
                <a:srgbClr val="777777"/>
              </a:solidFill>
              <a:latin typeface="Arial" charset="0"/>
            </a:endParaRPr>
          </a:p>
        </p:txBody>
      </p:sp>
      <p:sp>
        <p:nvSpPr>
          <p:cNvPr id="6152" name="Line 15"/>
          <p:cNvSpPr>
            <a:spLocks noChangeShapeType="1"/>
          </p:cNvSpPr>
          <p:nvPr/>
        </p:nvSpPr>
        <p:spPr bwMode="auto">
          <a:xfrm flipH="1">
            <a:off x="4554538" y="4216400"/>
            <a:ext cx="1293812" cy="1295400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53" name="Text Box 16"/>
          <p:cNvSpPr txBox="1">
            <a:spLocks noChangeArrowheads="1"/>
          </p:cNvSpPr>
          <p:nvPr/>
        </p:nvSpPr>
        <p:spPr bwMode="auto">
          <a:xfrm>
            <a:off x="2268773" y="5078866"/>
            <a:ext cx="227806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 Narrow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9pPr>
          </a:lstStyle>
          <a:p>
            <a:pPr algn="r">
              <a:spcBef>
                <a:spcPct val="20000"/>
              </a:spcBef>
              <a:defRPr/>
            </a:pPr>
            <a:r>
              <a:rPr lang="en-GB" altLang="en-US" sz="1400" dirty="0" smtClean="0">
                <a:solidFill>
                  <a:srgbClr val="777777"/>
                </a:solidFill>
                <a:latin typeface="Arial" charset="0"/>
              </a:rPr>
              <a:t>l</a:t>
            </a:r>
            <a:endParaRPr lang="en-GB" altLang="en-US" sz="1400" dirty="0">
              <a:solidFill>
                <a:srgbClr val="777777"/>
              </a:solidFill>
              <a:latin typeface="Arial" charset="0"/>
            </a:endParaRPr>
          </a:p>
          <a:p>
            <a:pPr algn="r">
              <a:spcBef>
                <a:spcPct val="20000"/>
              </a:spcBef>
              <a:defRPr/>
            </a:pPr>
            <a:r>
              <a:rPr lang="en-GB" altLang="en-US" sz="2000" b="1" dirty="0" smtClean="0">
                <a:solidFill>
                  <a:srgbClr val="537A30"/>
                </a:solidFill>
                <a:latin typeface="Arial" charset="0"/>
              </a:rPr>
              <a:t>‘Earth’ Green</a:t>
            </a:r>
            <a:endParaRPr lang="en-GB" altLang="en-US" sz="2000" b="1" dirty="0">
              <a:solidFill>
                <a:srgbClr val="537A30"/>
              </a:solidFill>
              <a:latin typeface="Arial" charset="0"/>
            </a:endParaRPr>
          </a:p>
        </p:txBody>
      </p:sp>
      <p:sp>
        <p:nvSpPr>
          <p:cNvPr id="6154" name="Text Box 17"/>
          <p:cNvSpPr txBox="1">
            <a:spLocks noChangeArrowheads="1"/>
          </p:cNvSpPr>
          <p:nvPr/>
        </p:nvSpPr>
        <p:spPr bwMode="auto">
          <a:xfrm>
            <a:off x="7638712" y="5092292"/>
            <a:ext cx="2371725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 Narrow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9pPr>
          </a:lstStyle>
          <a:p>
            <a:pPr>
              <a:defRPr/>
            </a:pPr>
            <a:endParaRPr lang="en-GB" altLang="en-US" sz="1400" dirty="0">
              <a:solidFill>
                <a:srgbClr val="777777"/>
              </a:solidFill>
              <a:latin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GB" altLang="en-US" sz="2000" b="1" dirty="0" smtClean="0">
                <a:solidFill>
                  <a:srgbClr val="FAC60E"/>
                </a:solidFill>
                <a:latin typeface="Arial" charset="0"/>
              </a:rPr>
              <a:t>‘Sunshine’ </a:t>
            </a:r>
            <a:r>
              <a:rPr lang="en-GB" altLang="en-US" sz="2000" b="1" dirty="0">
                <a:solidFill>
                  <a:srgbClr val="FAC60E"/>
                </a:solidFill>
                <a:latin typeface="Arial" charset="0"/>
              </a:rPr>
              <a:t>Yellow</a:t>
            </a:r>
          </a:p>
        </p:txBody>
      </p:sp>
      <p:sp>
        <p:nvSpPr>
          <p:cNvPr id="6155" name="Line 18"/>
          <p:cNvSpPr>
            <a:spLocks noChangeShapeType="1"/>
          </p:cNvSpPr>
          <p:nvPr/>
        </p:nvSpPr>
        <p:spPr bwMode="auto">
          <a:xfrm>
            <a:off x="6342063" y="4216400"/>
            <a:ext cx="1293812" cy="1295400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96980"/>
      </p:ext>
    </p:extLst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Colourful Statements</a:t>
            </a:r>
          </a:p>
        </p:txBody>
      </p:sp>
      <p:sp>
        <p:nvSpPr>
          <p:cNvPr id="16386" name="Arc 3"/>
          <p:cNvSpPr>
            <a:spLocks/>
          </p:cNvSpPr>
          <p:nvPr/>
        </p:nvSpPr>
        <p:spPr bwMode="auto">
          <a:xfrm>
            <a:off x="6096000" y="1752600"/>
            <a:ext cx="2133600" cy="2133600"/>
          </a:xfrm>
          <a:custGeom>
            <a:avLst/>
            <a:gdLst>
              <a:gd name="T0" fmla="*/ 0 w 21600"/>
              <a:gd name="T1" fmla="*/ 0 h 21600"/>
              <a:gd name="T2" fmla="*/ 210752267 w 21600"/>
              <a:gd name="T3" fmla="*/ 210752267 h 21600"/>
              <a:gd name="T4" fmla="*/ 0 w 21600"/>
              <a:gd name="T5" fmla="*/ 2107522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DA2E3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rc 4"/>
          <p:cNvSpPr>
            <a:spLocks/>
          </p:cNvSpPr>
          <p:nvPr/>
        </p:nvSpPr>
        <p:spPr bwMode="auto">
          <a:xfrm flipH="1">
            <a:off x="3962400" y="1752600"/>
            <a:ext cx="2133600" cy="2133600"/>
          </a:xfrm>
          <a:custGeom>
            <a:avLst/>
            <a:gdLst>
              <a:gd name="T0" fmla="*/ 0 w 21600"/>
              <a:gd name="T1" fmla="*/ 0 h 21600"/>
              <a:gd name="T2" fmla="*/ 210752267 w 21600"/>
              <a:gd name="T3" fmla="*/ 210752267 h 21600"/>
              <a:gd name="T4" fmla="*/ 0 w 21600"/>
              <a:gd name="T5" fmla="*/ 2107522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2A76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rc 5"/>
          <p:cNvSpPr>
            <a:spLocks/>
          </p:cNvSpPr>
          <p:nvPr/>
        </p:nvSpPr>
        <p:spPr bwMode="auto">
          <a:xfrm flipV="1">
            <a:off x="6096000" y="3886200"/>
            <a:ext cx="2133600" cy="2133600"/>
          </a:xfrm>
          <a:custGeom>
            <a:avLst/>
            <a:gdLst>
              <a:gd name="T0" fmla="*/ 0 w 21600"/>
              <a:gd name="T1" fmla="*/ 0 h 21600"/>
              <a:gd name="T2" fmla="*/ 210752267 w 21600"/>
              <a:gd name="T3" fmla="*/ 210752267 h 21600"/>
              <a:gd name="T4" fmla="*/ 0 w 21600"/>
              <a:gd name="T5" fmla="*/ 2107522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F3D21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rc 6"/>
          <p:cNvSpPr>
            <a:spLocks/>
          </p:cNvSpPr>
          <p:nvPr/>
        </p:nvSpPr>
        <p:spPr bwMode="auto">
          <a:xfrm flipH="1" flipV="1">
            <a:off x="3962400" y="3886200"/>
            <a:ext cx="2133600" cy="2133600"/>
          </a:xfrm>
          <a:custGeom>
            <a:avLst/>
            <a:gdLst>
              <a:gd name="T0" fmla="*/ 0 w 21600"/>
              <a:gd name="T1" fmla="*/ 0 h 21600"/>
              <a:gd name="T2" fmla="*/ 210752267 w 21600"/>
              <a:gd name="T3" fmla="*/ 210752267 h 21600"/>
              <a:gd name="T4" fmla="*/ 0 w 21600"/>
              <a:gd name="T5" fmla="*/ 2107522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81B7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6096000" y="1447800"/>
            <a:ext cx="0" cy="48006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3505200" y="3886200"/>
            <a:ext cx="510540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194569" name="Text Box 9"/>
          <p:cNvSpPr txBox="1">
            <a:spLocks noChangeArrowheads="1"/>
          </p:cNvSpPr>
          <p:nvPr/>
        </p:nvSpPr>
        <p:spPr bwMode="auto">
          <a:xfrm>
            <a:off x="6316664" y="2524553"/>
            <a:ext cx="136048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folHlink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 Narrow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9pPr>
          </a:lstStyle>
          <a:p>
            <a:pPr algn="ctr">
              <a:defRPr/>
            </a:pPr>
            <a:r>
              <a:rPr lang="en-GB" altLang="en-US" sz="2400" b="1">
                <a:latin typeface="Arial" charset="0"/>
              </a:rPr>
              <a:t>Let’s do </a:t>
            </a:r>
          </a:p>
          <a:p>
            <a:pPr algn="ctr">
              <a:defRPr/>
            </a:pPr>
            <a:r>
              <a:rPr lang="en-GB" altLang="en-US" sz="2400" b="1">
                <a:latin typeface="Arial" charset="0"/>
              </a:rPr>
              <a:t>it NOW</a:t>
            </a:r>
            <a:endParaRPr lang="en-GB" altLang="en-US" sz="2400">
              <a:latin typeface="Book Antiqua" charset="0"/>
            </a:endParaRPr>
          </a:p>
        </p:txBody>
      </p:sp>
      <p:sp>
        <p:nvSpPr>
          <p:cNvPr id="194570" name="Text Box 10"/>
          <p:cNvSpPr txBox="1">
            <a:spLocks noChangeArrowheads="1"/>
          </p:cNvSpPr>
          <p:nvPr/>
        </p:nvSpPr>
        <p:spPr bwMode="auto">
          <a:xfrm>
            <a:off x="6187687" y="4140628"/>
            <a:ext cx="170892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folHlink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 Narrow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9pPr>
          </a:lstStyle>
          <a:p>
            <a:pPr algn="ctr">
              <a:defRPr/>
            </a:pPr>
            <a:r>
              <a:rPr lang="en-GB" altLang="en-US" sz="2400" b="1">
                <a:latin typeface="Arial" charset="0"/>
              </a:rPr>
              <a:t>Let’s do it </a:t>
            </a:r>
          </a:p>
          <a:p>
            <a:pPr algn="ctr">
              <a:defRPr/>
            </a:pPr>
            <a:r>
              <a:rPr lang="en-GB" altLang="en-US" sz="2400" b="1">
                <a:latin typeface="Arial" charset="0"/>
              </a:rPr>
              <a:t>together</a:t>
            </a:r>
            <a:endParaRPr lang="en-GB" altLang="en-US" sz="2400">
              <a:latin typeface="Book Antiqua" charset="0"/>
            </a:endParaRPr>
          </a:p>
        </p:txBody>
      </p:sp>
      <p:sp>
        <p:nvSpPr>
          <p:cNvPr id="194571" name="Text Box 11"/>
          <p:cNvSpPr txBox="1">
            <a:spLocks noChangeArrowheads="1"/>
          </p:cNvSpPr>
          <p:nvPr/>
        </p:nvSpPr>
        <p:spPr bwMode="auto">
          <a:xfrm>
            <a:off x="4309899" y="4138525"/>
            <a:ext cx="18069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folHlink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 Narrow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9pPr>
          </a:lstStyle>
          <a:p>
            <a:pPr algn="ctr">
              <a:defRPr/>
            </a:pPr>
            <a:r>
              <a:rPr lang="en-GB" altLang="en-US" sz="2400" b="1">
                <a:latin typeface="Arial" charset="0"/>
              </a:rPr>
              <a:t>Let’s do it</a:t>
            </a:r>
          </a:p>
          <a:p>
            <a:pPr algn="ctr">
              <a:defRPr/>
            </a:pPr>
            <a:r>
              <a:rPr lang="en-GB" altLang="en-US" sz="2400" b="1">
                <a:latin typeface="Arial" charset="0"/>
              </a:rPr>
              <a:t>in a caring </a:t>
            </a:r>
          </a:p>
          <a:p>
            <a:pPr algn="ctr">
              <a:defRPr/>
            </a:pPr>
            <a:r>
              <a:rPr lang="en-GB" altLang="en-US" sz="2400" b="1">
                <a:latin typeface="Arial" charset="0"/>
              </a:rPr>
              <a:t>way</a:t>
            </a:r>
            <a:endParaRPr lang="en-GB" altLang="en-US" sz="2400">
              <a:latin typeface="Book Antiqua" charset="0"/>
            </a:endParaRPr>
          </a:p>
        </p:txBody>
      </p:sp>
      <p:sp>
        <p:nvSpPr>
          <p:cNvPr id="194572" name="Text Box 12"/>
          <p:cNvSpPr txBox="1">
            <a:spLocks noChangeArrowheads="1"/>
          </p:cNvSpPr>
          <p:nvPr/>
        </p:nvSpPr>
        <p:spPr bwMode="auto">
          <a:xfrm>
            <a:off x="4609853" y="2524553"/>
            <a:ext cx="135145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folHlink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 Narrow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9pPr>
          </a:lstStyle>
          <a:p>
            <a:pPr algn="ctr">
              <a:defRPr/>
            </a:pPr>
            <a:r>
              <a:rPr lang="en-GB" altLang="en-US" sz="2400" b="1">
                <a:latin typeface="Arial" charset="0"/>
              </a:rPr>
              <a:t>Let’s do</a:t>
            </a:r>
          </a:p>
          <a:p>
            <a:pPr algn="ctr">
              <a:defRPr/>
            </a:pPr>
            <a:r>
              <a:rPr lang="en-GB" altLang="en-US" sz="2400" b="1">
                <a:latin typeface="Arial" charset="0"/>
              </a:rPr>
              <a:t> it right</a:t>
            </a:r>
            <a:endParaRPr lang="en-GB" altLang="en-US" sz="2400">
              <a:latin typeface="Book Antiq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74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1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3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4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4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9" grpId="0" autoUpdateAnimBg="0"/>
      <p:bldP spid="194570" grpId="0" autoUpdateAnimBg="0"/>
      <p:bldP spid="194571" grpId="0" autoUpdateAnimBg="0"/>
      <p:bldP spid="19457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 the masks to you and people you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20663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Go and stand by the mask: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Which is most like you? Why? – </a:t>
            </a:r>
            <a:r>
              <a:rPr lang="en-US" i="1" dirty="0" smtClean="0"/>
              <a:t>(explain, quickly, to someone there too)</a:t>
            </a:r>
          </a:p>
          <a:p>
            <a:endParaRPr lang="en-US" dirty="0"/>
          </a:p>
          <a:p>
            <a:r>
              <a:rPr lang="en-US" dirty="0" smtClean="0"/>
              <a:t>Which do you find most easy to work with? Why? </a:t>
            </a:r>
            <a:r>
              <a:rPr lang="en-US" i="1" dirty="0" smtClean="0"/>
              <a:t>(explain)</a:t>
            </a:r>
          </a:p>
          <a:p>
            <a:endParaRPr lang="en-US" dirty="0"/>
          </a:p>
          <a:p>
            <a:r>
              <a:rPr lang="en-US" dirty="0" smtClean="0"/>
              <a:t>Which do you find most difficult to work with? Why? </a:t>
            </a:r>
            <a:r>
              <a:rPr lang="en-US" i="1" dirty="0" smtClean="0"/>
              <a:t>(explain)</a:t>
            </a:r>
          </a:p>
          <a:p>
            <a:endParaRPr lang="en-US" dirty="0"/>
          </a:p>
          <a:p>
            <a:r>
              <a:rPr lang="en-US" dirty="0" smtClean="0"/>
              <a:t>Which is most like you? </a:t>
            </a:r>
            <a:r>
              <a:rPr lang="en-US" i="1" dirty="0" smtClean="0"/>
              <a:t>(explain)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126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xplore the masks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into groups, 1 mask per group, 3 persons in each group</a:t>
            </a:r>
          </a:p>
          <a:p>
            <a:r>
              <a:rPr lang="en-US" dirty="0"/>
              <a:t>A</a:t>
            </a:r>
            <a:r>
              <a:rPr lang="en-US" dirty="0" smtClean="0"/>
              <a:t> group with a mask that is NOT the ‘most like you’</a:t>
            </a:r>
          </a:p>
          <a:p>
            <a:r>
              <a:rPr lang="en-US" dirty="0" smtClean="0"/>
              <a:t>Take turns -  to put on and move as the mask</a:t>
            </a:r>
          </a:p>
          <a:p>
            <a:r>
              <a:rPr lang="en-US" dirty="0" smtClean="0"/>
              <a:t>Rest of the group – help the person wearing the mask, to explore moving and acting as that mask, </a:t>
            </a:r>
          </a:p>
          <a:p>
            <a:r>
              <a:rPr lang="en-US" dirty="0" smtClean="0"/>
              <a:t>Ask the mask questions and make requests</a:t>
            </a:r>
          </a:p>
          <a:p>
            <a:r>
              <a:rPr lang="en-US" dirty="0" smtClean="0"/>
              <a:t>Use handouts to make questions and requests</a:t>
            </a:r>
          </a:p>
          <a:p>
            <a:r>
              <a:rPr lang="en-US" dirty="0" smtClean="0"/>
              <a:t>Mask -  respond </a:t>
            </a:r>
            <a:r>
              <a:rPr lang="en-US" dirty="0"/>
              <a:t>through movement and/or sound – NOT words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156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&amp; requests for the mask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i="1" dirty="0" smtClean="0"/>
              <a:t>---</a:t>
            </a:r>
            <a:r>
              <a:rPr lang="en-US" i="1" dirty="0" smtClean="0"/>
              <a:t>(</a:t>
            </a:r>
            <a:r>
              <a:rPr lang="en-US" i="1" dirty="0" err="1" smtClean="0"/>
              <a:t>colour</a:t>
            </a:r>
            <a:r>
              <a:rPr lang="en-US" i="1" dirty="0" smtClean="0"/>
              <a:t>)----, </a:t>
            </a:r>
            <a:r>
              <a:rPr lang="en-US" dirty="0" smtClean="0"/>
              <a:t>can you show us how </a:t>
            </a:r>
            <a:r>
              <a:rPr lang="en-US" i="1" dirty="0" smtClean="0"/>
              <a:t>– (descriptor)----  </a:t>
            </a:r>
            <a:r>
              <a:rPr lang="en-US" dirty="0" smtClean="0"/>
              <a:t>you are?</a:t>
            </a:r>
          </a:p>
          <a:p>
            <a:r>
              <a:rPr lang="en-US" dirty="0" smtClean="0"/>
              <a:t>E.g.  </a:t>
            </a:r>
            <a:r>
              <a:rPr lang="en-US" i="1" dirty="0" smtClean="0"/>
              <a:t>Red</a:t>
            </a:r>
            <a:r>
              <a:rPr lang="en-US" dirty="0" smtClean="0"/>
              <a:t>, can you show us how </a:t>
            </a:r>
            <a:r>
              <a:rPr lang="en-US" i="1" dirty="0" smtClean="0"/>
              <a:t>determined</a:t>
            </a:r>
            <a:r>
              <a:rPr lang="en-US" dirty="0" smtClean="0"/>
              <a:t> you are?</a:t>
            </a:r>
          </a:p>
          <a:p>
            <a:endParaRPr lang="en-US" dirty="0"/>
          </a:p>
          <a:p>
            <a:r>
              <a:rPr lang="en-US" i="1" dirty="0" smtClean="0"/>
              <a:t>----(</a:t>
            </a:r>
            <a:r>
              <a:rPr lang="en-US" i="1" dirty="0" err="1" smtClean="0"/>
              <a:t>colour</a:t>
            </a:r>
            <a:r>
              <a:rPr lang="en-US" i="1" dirty="0" smtClean="0"/>
              <a:t>)----, </a:t>
            </a:r>
            <a:r>
              <a:rPr lang="en-US" dirty="0" smtClean="0"/>
              <a:t>can you -----</a:t>
            </a:r>
            <a:r>
              <a:rPr lang="en-US" i="1" dirty="0" smtClean="0"/>
              <a:t>(physical action)</a:t>
            </a:r>
            <a:r>
              <a:rPr lang="en-US" dirty="0" smtClean="0"/>
              <a:t>-- in a --(</a:t>
            </a:r>
            <a:r>
              <a:rPr lang="en-US" i="1" dirty="0" smtClean="0"/>
              <a:t>descriptor)—</a:t>
            </a:r>
            <a:r>
              <a:rPr lang="en-US" dirty="0" smtClean="0"/>
              <a:t>way?</a:t>
            </a:r>
          </a:p>
          <a:p>
            <a:r>
              <a:rPr lang="en-US" dirty="0" smtClean="0"/>
              <a:t>E.g. </a:t>
            </a:r>
            <a:r>
              <a:rPr lang="en-US" i="1" dirty="0" smtClean="0"/>
              <a:t>Green, </a:t>
            </a:r>
            <a:r>
              <a:rPr lang="en-US" dirty="0" smtClean="0"/>
              <a:t>can you </a:t>
            </a:r>
            <a:r>
              <a:rPr lang="en-US" i="1" dirty="0" smtClean="0"/>
              <a:t>pick up that chair</a:t>
            </a:r>
            <a:r>
              <a:rPr lang="en-US" dirty="0" smtClean="0"/>
              <a:t> in a </a:t>
            </a:r>
            <a:r>
              <a:rPr lang="en-US" i="1" dirty="0" smtClean="0"/>
              <a:t>relaxed </a:t>
            </a:r>
            <a:r>
              <a:rPr lang="en-US" dirty="0" smtClean="0"/>
              <a:t>way?</a:t>
            </a:r>
          </a:p>
          <a:p>
            <a:endParaRPr lang="en-US" dirty="0"/>
          </a:p>
          <a:p>
            <a:r>
              <a:rPr lang="en-US" i="1" dirty="0" smtClean="0"/>
              <a:t>Masks – Remember – sounds and movement in response, NOT words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7440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Influencing strategies? – for B, R, Y, 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Get into groups of 5 persons, 1 mask each group</a:t>
            </a:r>
          </a:p>
          <a:p>
            <a:r>
              <a:rPr lang="en-US" dirty="0" smtClean="0"/>
              <a:t>Ideally – with a mask who you find it most difficult to get on with</a:t>
            </a:r>
          </a:p>
          <a:p>
            <a:r>
              <a:rPr lang="en-US" dirty="0" smtClean="0"/>
              <a:t>But if not -  at least not with a mask who is ‘most like you’</a:t>
            </a:r>
          </a:p>
          <a:p>
            <a:r>
              <a:rPr lang="en-US" dirty="0" smtClean="0"/>
              <a:t>Decide (quickly) on an event that you think this mask:</a:t>
            </a:r>
          </a:p>
          <a:p>
            <a:r>
              <a:rPr lang="en-US" dirty="0" smtClean="0"/>
              <a:t> would NOT like to attend, given their personality preferences</a:t>
            </a:r>
          </a:p>
          <a:p>
            <a:r>
              <a:rPr lang="en-US" dirty="0" err="1" smtClean="0"/>
              <a:t>Sociodrama</a:t>
            </a:r>
            <a:r>
              <a:rPr lang="en-US" dirty="0" smtClean="0"/>
              <a:t> scenario and roles: ‘Mask’, ‘Influencer’, ‘Audience’</a:t>
            </a:r>
          </a:p>
          <a:p>
            <a:r>
              <a:rPr lang="en-US" dirty="0" smtClean="0"/>
              <a:t>Influencer tries to persuade mask to attend the event</a:t>
            </a:r>
          </a:p>
          <a:p>
            <a:r>
              <a:rPr lang="en-US" dirty="0" smtClean="0"/>
              <a:t>Group uses </a:t>
            </a:r>
            <a:r>
              <a:rPr lang="en-US" dirty="0" err="1" smtClean="0"/>
              <a:t>sociodrama</a:t>
            </a:r>
            <a:r>
              <a:rPr lang="en-US" dirty="0" smtClean="0"/>
              <a:t> to explore how influencer can do this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87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Sociodrama</a:t>
            </a:r>
            <a:r>
              <a:rPr lang="en-US" dirty="0" smtClean="0"/>
              <a:t> method and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Stop</a:t>
            </a:r>
            <a:r>
              <a:rPr lang="en-US" dirty="0" smtClean="0"/>
              <a:t> and </a:t>
            </a:r>
            <a:r>
              <a:rPr lang="en-US" b="1" dirty="0" smtClean="0"/>
              <a:t>start</a:t>
            </a:r>
            <a:r>
              <a:rPr lang="en-US" dirty="0" smtClean="0"/>
              <a:t> the action </a:t>
            </a:r>
          </a:p>
          <a:p>
            <a:r>
              <a:rPr lang="en-US" dirty="0" smtClean="0"/>
              <a:t>to explore the situation &amp; try out &amp; practice influencing strategies</a:t>
            </a:r>
          </a:p>
          <a:p>
            <a:r>
              <a:rPr lang="en-US" b="1" i="1" dirty="0" smtClean="0"/>
              <a:t>Role reversal </a:t>
            </a:r>
            <a:r>
              <a:rPr lang="en-US" dirty="0" smtClean="0"/>
              <a:t>– e.g. ‘mask’-’influencer’, ‘audience’ – ‘mask’ or ‘influencer’</a:t>
            </a:r>
          </a:p>
          <a:p>
            <a:r>
              <a:rPr lang="en-US" b="1" i="1" dirty="0" smtClean="0"/>
              <a:t>Ask the audience </a:t>
            </a:r>
            <a:r>
              <a:rPr lang="en-US" dirty="0" smtClean="0"/>
              <a:t>- </a:t>
            </a:r>
          </a:p>
          <a:p>
            <a:r>
              <a:rPr lang="en-US" dirty="0"/>
              <a:t>A</a:t>
            </a:r>
            <a:r>
              <a:rPr lang="en-US" dirty="0" smtClean="0"/>
              <a:t>udience can give advice, or take out role to show or try out alternative strategies </a:t>
            </a:r>
          </a:p>
          <a:p>
            <a:r>
              <a:rPr lang="en-US" dirty="0" smtClean="0"/>
              <a:t>Roles stay, but anyone can explore any role</a:t>
            </a:r>
          </a:p>
          <a:p>
            <a:r>
              <a:rPr lang="en-US" dirty="0" smtClean="0"/>
              <a:t>Use handouts for ideas, but also explore your own ideas for strategies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16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To reflect on personality preferences and their impact on our interactions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 smtClean="0"/>
              <a:t>To generate, practice, and reflect on different strategies for managing their impact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 smtClean="0"/>
              <a:t>To reflect on how you could use this in your own practice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768089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&amp;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In groups: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i="1" dirty="0" smtClean="0"/>
              <a:t>What did you learn from this exercise?</a:t>
            </a:r>
          </a:p>
          <a:p>
            <a:r>
              <a:rPr lang="en-US" i="1" dirty="0" smtClean="0"/>
              <a:t>From this workshop?</a:t>
            </a:r>
          </a:p>
          <a:p>
            <a:endParaRPr lang="en-US" i="1" dirty="0"/>
          </a:p>
          <a:p>
            <a:r>
              <a:rPr lang="en-US" i="1" dirty="0" smtClean="0"/>
              <a:t>How could you use this in your own practice?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E.g. The learning about personality preferences, this type of teaching and learning method masks &amp; </a:t>
            </a:r>
            <a:r>
              <a:rPr lang="en-US" dirty="0" err="1" smtClean="0"/>
              <a:t>sociodrama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In wider group: discussion and 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6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dirty="0"/>
              <a:t>Andy </a:t>
            </a:r>
            <a:r>
              <a:rPr lang="en-US" dirty="0" err="1"/>
              <a:t>Peisley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Falmouth University, UK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6852"/>
            <a:ext cx="10515600" cy="4820111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andy.peisley@falmouth.ac.uk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With big thanks also to: University of Westminster, UK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+ Mike Chase (</a:t>
            </a:r>
            <a:r>
              <a:rPr lang="en-US" dirty="0" smtClean="0">
                <a:hlinkClick r:id="rId3"/>
              </a:rPr>
              <a:t>www.mikechasemasks.com)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+ Insights (</a:t>
            </a:r>
            <a:r>
              <a:rPr lang="en-US" dirty="0" smtClean="0">
                <a:hlinkClick r:id="rId4"/>
              </a:rPr>
              <a:t>www.insights.com)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dirty="0"/>
              <a:t>Sternberg, P. &amp; Garcia, A. (2000). </a:t>
            </a:r>
            <a:r>
              <a:rPr lang="en-GB" dirty="0" err="1"/>
              <a:t>Sociodrama</a:t>
            </a:r>
            <a:r>
              <a:rPr lang="en-GB" dirty="0"/>
              <a:t>: Who's in your shoes? (2nd </a:t>
            </a:r>
            <a:r>
              <a:rPr lang="en-GB" dirty="0" err="1"/>
              <a:t>ed</a:t>
            </a:r>
            <a:r>
              <a:rPr lang="en-GB" dirty="0"/>
              <a:t>). Westport: </a:t>
            </a:r>
            <a:r>
              <a:rPr lang="en-GB" dirty="0" err="1"/>
              <a:t>Praeger</a:t>
            </a:r>
            <a:r>
              <a:rPr lang="en-GB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43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38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The Insights Colour Quadrants</a:t>
            </a:r>
          </a:p>
        </p:txBody>
      </p:sp>
      <p:grpSp>
        <p:nvGrpSpPr>
          <p:cNvPr id="10242" name="Group 3"/>
          <p:cNvGrpSpPr>
            <a:grpSpLocks/>
          </p:cNvGrpSpPr>
          <p:nvPr/>
        </p:nvGrpSpPr>
        <p:grpSpPr bwMode="auto">
          <a:xfrm>
            <a:off x="4030664" y="2057400"/>
            <a:ext cx="4129087" cy="3886200"/>
            <a:chOff x="1272" y="768"/>
            <a:chExt cx="3216" cy="3024"/>
          </a:xfrm>
        </p:grpSpPr>
        <p:sp>
          <p:nvSpPr>
            <p:cNvPr id="10251" name="Arc 4"/>
            <p:cNvSpPr>
              <a:spLocks/>
            </p:cNvSpPr>
            <p:nvPr/>
          </p:nvSpPr>
          <p:spPr bwMode="auto">
            <a:xfrm>
              <a:off x="2904" y="960"/>
              <a:ext cx="1344" cy="1344"/>
            </a:xfrm>
            <a:custGeom>
              <a:avLst/>
              <a:gdLst>
                <a:gd name="T0" fmla="*/ 0 w 21600"/>
                <a:gd name="T1" fmla="*/ 0 h 21600"/>
                <a:gd name="T2" fmla="*/ 84 w 21600"/>
                <a:gd name="T3" fmla="*/ 84 h 21600"/>
                <a:gd name="T4" fmla="*/ 0 w 21600"/>
                <a:gd name="T5" fmla="*/ 8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DA2E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Arc 5"/>
            <p:cNvSpPr>
              <a:spLocks/>
            </p:cNvSpPr>
            <p:nvPr/>
          </p:nvSpPr>
          <p:spPr bwMode="auto">
            <a:xfrm flipV="1">
              <a:off x="2910" y="2304"/>
              <a:ext cx="1338" cy="1344"/>
            </a:xfrm>
            <a:custGeom>
              <a:avLst/>
              <a:gdLst>
                <a:gd name="T0" fmla="*/ 0 w 21600"/>
                <a:gd name="T1" fmla="*/ 0 h 21600"/>
                <a:gd name="T2" fmla="*/ 83 w 21600"/>
                <a:gd name="T3" fmla="*/ 84 h 21600"/>
                <a:gd name="T4" fmla="*/ 0 w 21600"/>
                <a:gd name="T5" fmla="*/ 8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F3D21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Arc 6"/>
            <p:cNvSpPr>
              <a:spLocks/>
            </p:cNvSpPr>
            <p:nvPr/>
          </p:nvSpPr>
          <p:spPr bwMode="auto">
            <a:xfrm flipH="1" flipV="1">
              <a:off x="1560" y="2304"/>
              <a:ext cx="1344" cy="1344"/>
            </a:xfrm>
            <a:custGeom>
              <a:avLst/>
              <a:gdLst>
                <a:gd name="T0" fmla="*/ 0 w 21600"/>
                <a:gd name="T1" fmla="*/ 0 h 21600"/>
                <a:gd name="T2" fmla="*/ 84 w 21600"/>
                <a:gd name="T3" fmla="*/ 84 h 21600"/>
                <a:gd name="T4" fmla="*/ 0 w 21600"/>
                <a:gd name="T5" fmla="*/ 8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1B7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4" name="Arc 7"/>
            <p:cNvSpPr>
              <a:spLocks/>
            </p:cNvSpPr>
            <p:nvPr/>
          </p:nvSpPr>
          <p:spPr bwMode="auto">
            <a:xfrm flipH="1">
              <a:off x="1560" y="960"/>
              <a:ext cx="1344" cy="1344"/>
            </a:xfrm>
            <a:custGeom>
              <a:avLst/>
              <a:gdLst>
                <a:gd name="T0" fmla="*/ 0 w 21600"/>
                <a:gd name="T1" fmla="*/ 0 h 21600"/>
                <a:gd name="T2" fmla="*/ 84 w 21600"/>
                <a:gd name="T3" fmla="*/ 84 h 21600"/>
                <a:gd name="T4" fmla="*/ 0 w 21600"/>
                <a:gd name="T5" fmla="*/ 8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2A76A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55" name="Group 8"/>
            <p:cNvGrpSpPr>
              <a:grpSpLocks/>
            </p:cNvGrpSpPr>
            <p:nvPr/>
          </p:nvGrpSpPr>
          <p:grpSpPr bwMode="auto">
            <a:xfrm>
              <a:off x="1272" y="768"/>
              <a:ext cx="3216" cy="3024"/>
              <a:chOff x="1488" y="960"/>
              <a:chExt cx="3216" cy="3024"/>
            </a:xfrm>
          </p:grpSpPr>
          <p:sp>
            <p:nvSpPr>
              <p:cNvPr id="6161" name="Line 9"/>
              <p:cNvSpPr>
                <a:spLocks noChangeShapeType="1"/>
              </p:cNvSpPr>
              <p:nvPr/>
            </p:nvSpPr>
            <p:spPr bwMode="auto">
              <a:xfrm>
                <a:off x="3120" y="960"/>
                <a:ext cx="0" cy="3024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2" name="Line 10"/>
              <p:cNvSpPr>
                <a:spLocks noChangeShapeType="1"/>
              </p:cNvSpPr>
              <p:nvPr/>
            </p:nvSpPr>
            <p:spPr bwMode="auto">
              <a:xfrm>
                <a:off x="1488" y="2495"/>
                <a:ext cx="3216" cy="0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6148" name="Line 11"/>
          <p:cNvSpPr>
            <a:spLocks noChangeShapeType="1"/>
          </p:cNvSpPr>
          <p:nvPr/>
        </p:nvSpPr>
        <p:spPr bwMode="auto">
          <a:xfrm flipH="1" flipV="1">
            <a:off x="4616451" y="2552701"/>
            <a:ext cx="1293813" cy="1293813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49" name="Text Box 12"/>
          <p:cNvSpPr txBox="1">
            <a:spLocks noChangeArrowheads="1"/>
          </p:cNvSpPr>
          <p:nvPr/>
        </p:nvSpPr>
        <p:spPr bwMode="auto">
          <a:xfrm>
            <a:off x="2212976" y="2320925"/>
            <a:ext cx="2278063" cy="117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 Narrow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9pPr>
          </a:lstStyle>
          <a:p>
            <a:pPr algn="r">
              <a:spcBef>
                <a:spcPct val="20000"/>
              </a:spcBef>
              <a:defRPr/>
            </a:pPr>
            <a:r>
              <a:rPr lang="en-GB" altLang="en-US" sz="2000" b="1">
                <a:solidFill>
                  <a:srgbClr val="095CA6"/>
                </a:solidFill>
                <a:latin typeface="Arial" charset="0"/>
              </a:rPr>
              <a:t>Cool Blue</a:t>
            </a:r>
          </a:p>
          <a:p>
            <a:pPr algn="r">
              <a:spcBef>
                <a:spcPct val="20000"/>
              </a:spcBef>
              <a:defRPr/>
            </a:pPr>
            <a:r>
              <a:rPr lang="en-GB" altLang="en-US" sz="1400">
                <a:solidFill>
                  <a:srgbClr val="777777"/>
                </a:solidFill>
                <a:latin typeface="Arial" charset="0"/>
              </a:rPr>
              <a:t>detailed</a:t>
            </a:r>
          </a:p>
          <a:p>
            <a:pPr algn="r">
              <a:spcBef>
                <a:spcPct val="20000"/>
              </a:spcBef>
              <a:defRPr/>
            </a:pPr>
            <a:r>
              <a:rPr lang="en-GB" altLang="en-US" sz="1400">
                <a:solidFill>
                  <a:srgbClr val="777777"/>
                </a:solidFill>
                <a:latin typeface="Arial" charset="0"/>
              </a:rPr>
              <a:t>structured</a:t>
            </a:r>
          </a:p>
          <a:p>
            <a:pPr algn="r">
              <a:spcBef>
                <a:spcPct val="20000"/>
              </a:spcBef>
              <a:defRPr/>
            </a:pPr>
            <a:r>
              <a:rPr lang="en-GB" altLang="en-US" sz="1400">
                <a:solidFill>
                  <a:srgbClr val="777777"/>
                </a:solidFill>
                <a:latin typeface="Arial" charset="0"/>
              </a:rPr>
              <a:t>realistic</a:t>
            </a:r>
          </a:p>
        </p:txBody>
      </p:sp>
      <p:sp>
        <p:nvSpPr>
          <p:cNvPr id="6150" name="Line 13"/>
          <p:cNvSpPr>
            <a:spLocks noChangeShapeType="1"/>
          </p:cNvSpPr>
          <p:nvPr/>
        </p:nvSpPr>
        <p:spPr bwMode="auto">
          <a:xfrm flipV="1">
            <a:off x="6342063" y="2552701"/>
            <a:ext cx="1293812" cy="1293813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51" name="Text Box 14"/>
          <p:cNvSpPr txBox="1">
            <a:spLocks noChangeArrowheads="1"/>
          </p:cNvSpPr>
          <p:nvPr/>
        </p:nvSpPr>
        <p:spPr bwMode="auto">
          <a:xfrm>
            <a:off x="7758114" y="2320925"/>
            <a:ext cx="2295525" cy="117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 Narrow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9pPr>
          </a:lstStyle>
          <a:p>
            <a:pPr>
              <a:spcBef>
                <a:spcPct val="20000"/>
              </a:spcBef>
              <a:defRPr/>
            </a:pPr>
            <a:r>
              <a:rPr lang="en-GB" altLang="en-US" sz="2000" b="1" dirty="0">
                <a:solidFill>
                  <a:srgbClr val="B7111C"/>
                </a:solidFill>
                <a:latin typeface="Arial" charset="0"/>
              </a:rPr>
              <a:t>Fiery Red</a:t>
            </a:r>
          </a:p>
          <a:p>
            <a:pPr>
              <a:spcBef>
                <a:spcPct val="20000"/>
              </a:spcBef>
              <a:defRPr/>
            </a:pPr>
            <a:r>
              <a:rPr lang="en-GB" altLang="en-US" sz="1400" dirty="0">
                <a:solidFill>
                  <a:srgbClr val="777777"/>
                </a:solidFill>
                <a:latin typeface="Arial" charset="0"/>
              </a:rPr>
              <a:t>big</a:t>
            </a:r>
          </a:p>
          <a:p>
            <a:pPr>
              <a:spcBef>
                <a:spcPct val="20000"/>
              </a:spcBef>
              <a:defRPr/>
            </a:pPr>
            <a:r>
              <a:rPr lang="en-GB" altLang="en-US" sz="1400" dirty="0" smtClean="0">
                <a:solidFill>
                  <a:srgbClr val="777777"/>
                </a:solidFill>
                <a:latin typeface="Arial" charset="0"/>
              </a:rPr>
              <a:t>bold</a:t>
            </a:r>
          </a:p>
          <a:p>
            <a:pPr>
              <a:spcBef>
                <a:spcPct val="20000"/>
              </a:spcBef>
              <a:defRPr/>
            </a:pPr>
            <a:r>
              <a:rPr lang="en-GB" altLang="en-US" sz="1400" dirty="0" smtClean="0">
                <a:solidFill>
                  <a:srgbClr val="777777"/>
                </a:solidFill>
                <a:latin typeface="Arial" charset="0"/>
              </a:rPr>
              <a:t>challenging</a:t>
            </a:r>
            <a:endParaRPr lang="en-GB" altLang="en-US" sz="1400" dirty="0">
              <a:solidFill>
                <a:srgbClr val="777777"/>
              </a:solidFill>
              <a:latin typeface="Arial" charset="0"/>
            </a:endParaRPr>
          </a:p>
        </p:txBody>
      </p:sp>
      <p:sp>
        <p:nvSpPr>
          <p:cNvPr id="6152" name="Line 15"/>
          <p:cNvSpPr>
            <a:spLocks noChangeShapeType="1"/>
          </p:cNvSpPr>
          <p:nvPr/>
        </p:nvSpPr>
        <p:spPr bwMode="auto">
          <a:xfrm flipH="1">
            <a:off x="4554538" y="4216400"/>
            <a:ext cx="1293812" cy="1295400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53" name="Text Box 16"/>
          <p:cNvSpPr txBox="1">
            <a:spLocks noChangeArrowheads="1"/>
          </p:cNvSpPr>
          <p:nvPr/>
        </p:nvSpPr>
        <p:spPr bwMode="auto">
          <a:xfrm>
            <a:off x="2212976" y="4598989"/>
            <a:ext cx="2278063" cy="119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 Narrow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9pPr>
          </a:lstStyle>
          <a:p>
            <a:pPr algn="r">
              <a:spcBef>
                <a:spcPct val="20000"/>
              </a:spcBef>
              <a:defRPr/>
            </a:pPr>
            <a:r>
              <a:rPr lang="en-GB" altLang="en-US" sz="1400">
                <a:solidFill>
                  <a:srgbClr val="777777"/>
                </a:solidFill>
                <a:latin typeface="Arial" charset="0"/>
              </a:rPr>
              <a:t>safe</a:t>
            </a:r>
          </a:p>
          <a:p>
            <a:pPr algn="r">
              <a:spcBef>
                <a:spcPct val="20000"/>
              </a:spcBef>
              <a:defRPr/>
            </a:pPr>
            <a:r>
              <a:rPr lang="en-GB" altLang="en-US" sz="1400">
                <a:solidFill>
                  <a:srgbClr val="777777"/>
                </a:solidFill>
                <a:latin typeface="Arial" charset="0"/>
              </a:rPr>
              <a:t>value-based</a:t>
            </a:r>
          </a:p>
          <a:p>
            <a:pPr algn="r">
              <a:spcBef>
                <a:spcPct val="20000"/>
              </a:spcBef>
              <a:defRPr/>
            </a:pPr>
            <a:r>
              <a:rPr lang="en-GB" altLang="en-US" sz="1400">
                <a:solidFill>
                  <a:srgbClr val="777777"/>
                </a:solidFill>
                <a:latin typeface="Arial" charset="0"/>
              </a:rPr>
              <a:t>thoughtful</a:t>
            </a:r>
          </a:p>
          <a:p>
            <a:pPr algn="r">
              <a:spcBef>
                <a:spcPct val="20000"/>
              </a:spcBef>
              <a:defRPr/>
            </a:pPr>
            <a:r>
              <a:rPr lang="en-GB" altLang="en-US" sz="2000" b="1">
                <a:solidFill>
                  <a:srgbClr val="537A30"/>
                </a:solidFill>
                <a:latin typeface="Arial" charset="0"/>
              </a:rPr>
              <a:t>Earth Green</a:t>
            </a:r>
          </a:p>
        </p:txBody>
      </p:sp>
      <p:sp>
        <p:nvSpPr>
          <p:cNvPr id="6154" name="Text Box 17"/>
          <p:cNvSpPr txBox="1">
            <a:spLocks noChangeArrowheads="1"/>
          </p:cNvSpPr>
          <p:nvPr/>
        </p:nvSpPr>
        <p:spPr bwMode="auto">
          <a:xfrm>
            <a:off x="7758114" y="4470401"/>
            <a:ext cx="237172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 Narrow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 Narrow" charset="0"/>
              </a:defRPr>
            </a:lvl9pPr>
          </a:lstStyle>
          <a:p>
            <a:pPr>
              <a:defRPr/>
            </a:pPr>
            <a:r>
              <a:rPr lang="en-GB" altLang="en-US" sz="1400">
                <a:solidFill>
                  <a:srgbClr val="777777"/>
                </a:solidFill>
                <a:latin typeface="Arial" charset="0"/>
              </a:rPr>
              <a:t>fantastic</a:t>
            </a:r>
          </a:p>
          <a:p>
            <a:pPr>
              <a:defRPr/>
            </a:pPr>
            <a:r>
              <a:rPr lang="en-GB" altLang="en-US" sz="1400">
                <a:solidFill>
                  <a:srgbClr val="777777"/>
                </a:solidFill>
                <a:latin typeface="Arial" charset="0"/>
              </a:rPr>
              <a:t>passionate</a:t>
            </a:r>
          </a:p>
          <a:p>
            <a:pPr>
              <a:defRPr/>
            </a:pPr>
            <a:r>
              <a:rPr lang="en-GB" altLang="en-US" sz="1400">
                <a:solidFill>
                  <a:srgbClr val="777777"/>
                </a:solidFill>
                <a:latin typeface="Arial" charset="0"/>
              </a:rPr>
              <a:t>beyond your</a:t>
            </a:r>
          </a:p>
          <a:p>
            <a:pPr>
              <a:defRPr/>
            </a:pPr>
            <a:r>
              <a:rPr lang="en-GB" altLang="en-US" sz="1400">
                <a:solidFill>
                  <a:srgbClr val="777777"/>
                </a:solidFill>
                <a:latin typeface="Arial" charset="0"/>
              </a:rPr>
              <a:t>wildest dreams</a:t>
            </a:r>
          </a:p>
          <a:p>
            <a:pPr>
              <a:spcBef>
                <a:spcPct val="20000"/>
              </a:spcBef>
              <a:defRPr/>
            </a:pPr>
            <a:r>
              <a:rPr lang="en-GB" altLang="en-US" sz="2000" b="1">
                <a:solidFill>
                  <a:srgbClr val="FAC60E"/>
                </a:solidFill>
                <a:latin typeface="Arial" charset="0"/>
              </a:rPr>
              <a:t>Sunshine Yellow</a:t>
            </a:r>
          </a:p>
        </p:txBody>
      </p:sp>
      <p:sp>
        <p:nvSpPr>
          <p:cNvPr id="6155" name="Line 18"/>
          <p:cNvSpPr>
            <a:spLocks noChangeShapeType="1"/>
          </p:cNvSpPr>
          <p:nvPr/>
        </p:nvSpPr>
        <p:spPr bwMode="auto">
          <a:xfrm>
            <a:off x="6342063" y="4216400"/>
            <a:ext cx="1293812" cy="1295400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67057"/>
      </p:ext>
    </p:extLst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structure: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Meet the masks/personality ‘types’ – Jung model</a:t>
            </a:r>
          </a:p>
          <a:p>
            <a:r>
              <a:rPr lang="en-US" dirty="0" smtClean="0"/>
              <a:t>Compare and contrast to yourself and people you know</a:t>
            </a:r>
          </a:p>
          <a:p>
            <a:r>
              <a:rPr lang="en-US" dirty="0" smtClean="0"/>
              <a:t>Identify which are easier and more challenging</a:t>
            </a:r>
          </a:p>
          <a:p>
            <a:r>
              <a:rPr lang="en-US" dirty="0" smtClean="0"/>
              <a:t>Explore moving and acting as different masks</a:t>
            </a:r>
          </a:p>
          <a:p>
            <a:r>
              <a:rPr lang="en-US" dirty="0" smtClean="0"/>
              <a:t>Explore different strategies for interacting with them</a:t>
            </a:r>
          </a:p>
          <a:p>
            <a:r>
              <a:rPr lang="en-US" dirty="0" smtClean="0"/>
              <a:t>Reflect on your learning </a:t>
            </a:r>
          </a:p>
          <a:p>
            <a:r>
              <a:rPr lang="en-US" dirty="0" smtClean="0"/>
              <a:t>Identify how you could apply this approach to your own practice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57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 for this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Impact of personality preferences in life and work</a:t>
            </a:r>
          </a:p>
          <a:p>
            <a:r>
              <a:rPr lang="en-US" sz="3200" dirty="0" smtClean="0"/>
              <a:t>Overcome some </a:t>
            </a:r>
            <a:r>
              <a:rPr lang="en-US" sz="3200" dirty="0"/>
              <a:t>l</a:t>
            </a:r>
            <a:r>
              <a:rPr lang="en-US" sz="3200" dirty="0" smtClean="0"/>
              <a:t>imitations in common teaching methods</a:t>
            </a:r>
          </a:p>
          <a:p>
            <a:r>
              <a:rPr lang="en-US" sz="3200" dirty="0" smtClean="0"/>
              <a:t>Masks – strong visual ‘anchor’ </a:t>
            </a:r>
          </a:p>
          <a:p>
            <a:r>
              <a:rPr lang="en-US" sz="3200" dirty="0" smtClean="0"/>
              <a:t>Helps role play, release of inhibitions</a:t>
            </a:r>
          </a:p>
          <a:p>
            <a:r>
              <a:rPr lang="en-US" sz="3200" dirty="0"/>
              <a:t>Engagement of whole learner, </a:t>
            </a:r>
            <a:r>
              <a:rPr lang="en-US" sz="3200" dirty="0" smtClean="0"/>
              <a:t>embodied, active</a:t>
            </a:r>
            <a:r>
              <a:rPr lang="en-US" sz="3200" dirty="0"/>
              <a:t>, deeper learning</a:t>
            </a:r>
          </a:p>
          <a:p>
            <a:r>
              <a:rPr lang="en-US" sz="3200" dirty="0"/>
              <a:t>Exploration through action, opportunity for practice </a:t>
            </a: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0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claiming Jungian typology model is ‘truth’</a:t>
            </a:r>
          </a:p>
          <a:p>
            <a:r>
              <a:rPr lang="en-US" dirty="0" smtClean="0"/>
              <a:t>An example, a common model</a:t>
            </a:r>
          </a:p>
          <a:p>
            <a:r>
              <a:rPr lang="en-US" dirty="0"/>
              <a:t>F</a:t>
            </a:r>
            <a:r>
              <a:rPr lang="en-US" dirty="0" smtClean="0"/>
              <a:t>or exploring impact of individual differences, not as ‘truth’</a:t>
            </a:r>
          </a:p>
          <a:p>
            <a:r>
              <a:rPr lang="en-US" dirty="0" smtClean="0"/>
              <a:t>Another method to support learning about ‘personality’</a:t>
            </a:r>
          </a:p>
          <a:p>
            <a:r>
              <a:rPr lang="en-US" dirty="0" smtClean="0"/>
              <a:t>An evolving ongoing project</a:t>
            </a:r>
          </a:p>
          <a:p>
            <a:r>
              <a:rPr lang="en-US" dirty="0" smtClean="0"/>
              <a:t>Potentially better ways forward?</a:t>
            </a:r>
          </a:p>
          <a:p>
            <a:r>
              <a:rPr lang="en-US" dirty="0" smtClean="0"/>
              <a:t>Different models, with stronger evidence?</a:t>
            </a:r>
          </a:p>
          <a:p>
            <a:r>
              <a:rPr lang="en-US" dirty="0" smtClean="0"/>
              <a:t>E.g. Five Factor Model?</a:t>
            </a:r>
          </a:p>
        </p:txBody>
      </p:sp>
    </p:spTree>
    <p:extLst>
      <p:ext uri="{BB962C8B-B14F-4D97-AF65-F5344CB8AC3E}">
        <p14:creationId xmlns:p14="http://schemas.microsoft.com/office/powerpoint/2010/main" val="47343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MEET THE MASKS!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BLUE</a:t>
            </a:r>
          </a:p>
          <a:p>
            <a:r>
              <a:rPr lang="en-US" dirty="0" smtClean="0"/>
              <a:t>RED</a:t>
            </a:r>
          </a:p>
          <a:p>
            <a:r>
              <a:rPr lang="en-US" dirty="0" smtClean="0"/>
              <a:t>YELLOW</a:t>
            </a:r>
          </a:p>
          <a:p>
            <a:r>
              <a:rPr lang="en-US" dirty="0" smtClean="0"/>
              <a:t>GREEN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Full &amp; half-mask versions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3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24674"/>
          </a:xfrm>
        </p:spPr>
        <p:txBody>
          <a:bodyPr/>
          <a:lstStyle/>
          <a:p>
            <a:r>
              <a:rPr lang="en-US" dirty="0" smtClean="0"/>
              <a:t>BLUE – What is BLUE like?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Strengths? Less attractive characteristics?</a:t>
            </a:r>
            <a:endParaRPr lang="en-US" sz="3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753826"/>
            <a:ext cx="1540800" cy="2160000"/>
          </a:xfrm>
        </p:spPr>
      </p:pic>
      <p:sp>
        <p:nvSpPr>
          <p:cNvPr id="3" name="TextBox 2"/>
          <p:cNvSpPr txBox="1"/>
          <p:nvPr/>
        </p:nvSpPr>
        <p:spPr>
          <a:xfrm>
            <a:off x="838200" y="5277853"/>
            <a:ext cx="11032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pairs – introduce yourself and say hello – then tell your partner what you think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609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54733"/>
          </a:xfrm>
        </p:spPr>
        <p:txBody>
          <a:bodyPr/>
          <a:lstStyle/>
          <a:p>
            <a:r>
              <a:rPr lang="en-US" dirty="0" smtClean="0"/>
              <a:t>RED – What is RED like?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Strengths? Less attractive characteristics?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588" y="2619858"/>
            <a:ext cx="1584000" cy="2262860"/>
          </a:xfrm>
        </p:spPr>
      </p:pic>
    </p:spTree>
    <p:extLst>
      <p:ext uri="{BB962C8B-B14F-4D97-AF65-F5344CB8AC3E}">
        <p14:creationId xmlns:p14="http://schemas.microsoft.com/office/powerpoint/2010/main" val="146441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06127"/>
          </a:xfrm>
        </p:spPr>
        <p:txBody>
          <a:bodyPr/>
          <a:lstStyle/>
          <a:p>
            <a:r>
              <a:rPr lang="en-US" dirty="0" smtClean="0"/>
              <a:t>YELLOW – What is YELLOW like?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/>
              <a:t>Strengths? Less attractive characteristics?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703" y="2635634"/>
            <a:ext cx="1728000" cy="2160000"/>
          </a:xfrm>
        </p:spPr>
      </p:pic>
    </p:spTree>
    <p:extLst>
      <p:ext uri="{BB962C8B-B14F-4D97-AF65-F5344CB8AC3E}">
        <p14:creationId xmlns:p14="http://schemas.microsoft.com/office/powerpoint/2010/main" val="173811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1011</Words>
  <Application>Microsoft Macintosh PowerPoint</Application>
  <PresentationFormat>Widescreen</PresentationFormat>
  <Paragraphs>207</Paragraphs>
  <Slides>23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Book Antiqua</vt:lpstr>
      <vt:lpstr>Calibri</vt:lpstr>
      <vt:lpstr>Calibri Light</vt:lpstr>
      <vt:lpstr>Arial</vt:lpstr>
      <vt:lpstr>Office Theme</vt:lpstr>
      <vt:lpstr>Masks &amp; sociodrama for learning about personality preferences</vt:lpstr>
      <vt:lpstr>Learning outcomes</vt:lpstr>
      <vt:lpstr>Workshop structure:</vt:lpstr>
      <vt:lpstr>Rationale for this approach</vt:lpstr>
      <vt:lpstr>Caution!</vt:lpstr>
      <vt:lpstr>LET’S MEET THE MASKS!</vt:lpstr>
      <vt:lpstr>BLUE – What is BLUE like?  Strengths? Less attractive characteristics?</vt:lpstr>
      <vt:lpstr>RED – What is RED like?  Strengths? Less attractive characteristics?</vt:lpstr>
      <vt:lpstr>YELLOW – What is YELLOW like?  Strengths? Less attractive characteristics?</vt:lpstr>
      <vt:lpstr>GREEN – What is GREEN like?  Strengths? Less attractive characteristics?</vt:lpstr>
      <vt:lpstr>The Insights 4 Colour Energies</vt:lpstr>
      <vt:lpstr>The Insights 4 Colour Energies</vt:lpstr>
      <vt:lpstr>The Insights Colour Quadrants</vt:lpstr>
      <vt:lpstr>Colourful Statements</vt:lpstr>
      <vt:lpstr>Relate the masks to you and people you know</vt:lpstr>
      <vt:lpstr>Explore the masks</vt:lpstr>
      <vt:lpstr>Questions &amp; requests for the mask</vt:lpstr>
      <vt:lpstr>Influencing strategies? – for B, R, Y, G?</vt:lpstr>
      <vt:lpstr>Sociodrama method and techniques</vt:lpstr>
      <vt:lpstr>Reflection &amp; Discussion</vt:lpstr>
      <vt:lpstr>Andy Peisley Falmouth University, UK </vt:lpstr>
      <vt:lpstr>PowerPoint Presentation</vt:lpstr>
      <vt:lpstr>The Insights Colour Quadrants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Masks &amp; sociodrama for learning about personality preferences</dc:title>
  <dc:creator>Peisley, Andy</dc:creator>
  <cp:lastModifiedBy>Peisley, Andy</cp:lastModifiedBy>
  <cp:revision>35</cp:revision>
  <dcterms:created xsi:type="dcterms:W3CDTF">2016-11-17T16:42:25Z</dcterms:created>
  <dcterms:modified xsi:type="dcterms:W3CDTF">2017-03-02T14:18:35Z</dcterms:modified>
</cp:coreProperties>
</file>