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402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12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17/04/2015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17/04/2015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17/04/2015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17/04/2015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17/04/2015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17/04/2015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17/04/2015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17/04/2015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17/04/2015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07783"/>
            <a:ext cx="6400800" cy="1295400"/>
          </a:xfrm>
        </p:spPr>
        <p:txBody>
          <a:bodyPr>
            <a:normAutofit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>
            <a:noAutofit/>
          </a:bodyPr>
          <a:lstStyle/>
          <a:p>
            <a:r>
              <a:rPr lang="en-US" sz="2400" b="1" dirty="0"/>
              <a:t>‘The Ballad of Reading </a:t>
            </a:r>
            <a:r>
              <a:rPr lang="en-US" sz="2400" b="1" dirty="0" err="1"/>
              <a:t>Gaol</a:t>
            </a:r>
            <a:r>
              <a:rPr lang="en-US" sz="2400" b="1" dirty="0"/>
              <a:t>’  </a:t>
            </a:r>
            <a:r>
              <a:rPr lang="en-US" sz="2400" b="1" dirty="0" smtClean="0"/>
              <a:t>and Sensations </a:t>
            </a:r>
            <a:r>
              <a:rPr lang="en-US" sz="2400" b="1" dirty="0"/>
              <a:t>of Crime and Rhyme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741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states that ‘the language should always seem to </a:t>
            </a:r>
            <a:r>
              <a:rPr lang="en-US" i="1" dirty="0"/>
              <a:t>feel</a:t>
            </a:r>
            <a:r>
              <a:rPr lang="en-US" dirty="0"/>
              <a:t>, though not to </a:t>
            </a:r>
            <a:r>
              <a:rPr lang="en-US" i="1" dirty="0"/>
              <a:t>suffer from</a:t>
            </a:r>
            <a:r>
              <a:rPr lang="en-US" dirty="0"/>
              <a:t> the bonds of verse’ </a:t>
            </a:r>
            <a:r>
              <a:rPr lang="en-US" dirty="0" smtClean="0"/>
              <a:t>(Patmore cited in Blair 87; emphasis </a:t>
            </a:r>
            <a:r>
              <a:rPr lang="en-US" dirty="0"/>
              <a:t>in original)</a:t>
            </a:r>
            <a:endParaRPr lang="en-GB" dirty="0"/>
          </a:p>
          <a:p>
            <a:pPr lvl="0"/>
            <a:r>
              <a:rPr lang="en-US" dirty="0"/>
              <a:t>that metrical expression is ‘sensible’ – in the 18</a:t>
            </a:r>
            <a:r>
              <a:rPr lang="en-US" baseline="30000" dirty="0"/>
              <a:t>th</a:t>
            </a:r>
            <a:r>
              <a:rPr lang="en-US" dirty="0"/>
              <a:t> century definition of bodily sensibility (feeling), and consisting of ‘an instinct’ rather than an ‘artifice’ </a:t>
            </a:r>
            <a:r>
              <a:rPr lang="en-US" dirty="0" smtClean="0"/>
              <a:t>(Patmore cited in Blair </a:t>
            </a:r>
            <a:r>
              <a:rPr lang="en-US" dirty="0"/>
              <a:t>87)</a:t>
            </a:r>
            <a:endParaRPr lang="en-GB" dirty="0"/>
          </a:p>
          <a:p>
            <a:pPr lvl="0"/>
            <a:r>
              <a:rPr lang="en-US" dirty="0" smtClean="0"/>
              <a:t>‘</a:t>
            </a:r>
            <a:r>
              <a:rPr lang="en-US" dirty="0"/>
              <a:t>alterations in rhythm have an emotional effect: ‘</a:t>
            </a:r>
            <a:r>
              <a:rPr lang="en-US" i="1" dirty="0"/>
              <a:t>Such change is as real a mode of expressing emotions as words themselves are of expressing thought’. </a:t>
            </a:r>
            <a:r>
              <a:rPr lang="en-US" i="1" dirty="0" smtClean="0"/>
              <a:t> </a:t>
            </a:r>
            <a:r>
              <a:rPr lang="en-US" dirty="0" smtClean="0"/>
              <a:t>(Patmore cited in Blair 88</a:t>
            </a:r>
            <a:r>
              <a:rPr lang="en-US" dirty="0"/>
              <a:t>)</a:t>
            </a:r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8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He did not pass in purple pomp,</a:t>
            </a:r>
            <a:endParaRPr lang="en-GB" dirty="0"/>
          </a:p>
          <a:p>
            <a:pPr indent="0">
              <a:buNone/>
            </a:pPr>
            <a:r>
              <a:rPr lang="en-US" dirty="0"/>
              <a:t>	Nor ride a moon-white steed.</a:t>
            </a:r>
            <a:endParaRPr lang="en-GB" dirty="0"/>
          </a:p>
          <a:p>
            <a:pPr indent="0">
              <a:buNone/>
            </a:pPr>
            <a:r>
              <a:rPr lang="en-US" dirty="0"/>
              <a:t>Three yards of cord, and a sliding board</a:t>
            </a:r>
            <a:endParaRPr lang="en-GB" dirty="0"/>
          </a:p>
          <a:p>
            <a:pPr indent="0">
              <a:buNone/>
            </a:pPr>
            <a:r>
              <a:rPr lang="en-US" dirty="0"/>
              <a:t>	Are all the gallows’ need:</a:t>
            </a:r>
            <a:endParaRPr lang="en-GB" dirty="0"/>
          </a:p>
          <a:p>
            <a:pPr indent="0">
              <a:buNone/>
            </a:pPr>
            <a:r>
              <a:rPr lang="en-US" dirty="0"/>
              <a:t>So with rope of shame the Herald came</a:t>
            </a:r>
            <a:endParaRPr lang="en-GB" dirty="0"/>
          </a:p>
          <a:p>
            <a:pPr indent="0">
              <a:buNone/>
            </a:pPr>
            <a:r>
              <a:rPr lang="en-US" dirty="0"/>
              <a:t>	To do the secret deed.</a:t>
            </a:r>
            <a:endParaRPr lang="en-GB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4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His soul was resolute, and held</a:t>
            </a:r>
            <a:endParaRPr lang="en-GB" dirty="0"/>
          </a:p>
          <a:p>
            <a:pPr indent="0">
              <a:buNone/>
            </a:pPr>
            <a:r>
              <a:rPr lang="en-US" dirty="0"/>
              <a:t>	No hiding place for fear:</a:t>
            </a:r>
            <a:endParaRPr lang="en-GB" dirty="0"/>
          </a:p>
          <a:p>
            <a:pPr indent="0">
              <a:buNone/>
            </a:pPr>
            <a:r>
              <a:rPr lang="en-US" dirty="0"/>
              <a:t>He often said that he was glad</a:t>
            </a:r>
            <a:endParaRPr lang="en-GB" dirty="0"/>
          </a:p>
          <a:p>
            <a:pPr indent="0">
              <a:buNone/>
            </a:pPr>
            <a:r>
              <a:rPr lang="en-US" dirty="0"/>
              <a:t>	The hangman’s hands were near.</a:t>
            </a:r>
            <a:endParaRPr lang="en-GB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3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[. . . ] the sky above my head became</a:t>
            </a:r>
            <a:endParaRPr lang="en-GB" dirty="0"/>
          </a:p>
          <a:p>
            <a:pPr indent="0">
              <a:buNone/>
            </a:pPr>
            <a:r>
              <a:rPr lang="en-US" dirty="0"/>
              <a:t>	Like a </a:t>
            </a:r>
            <a:r>
              <a:rPr lang="en-US" dirty="0" err="1"/>
              <a:t>casque</a:t>
            </a:r>
            <a:r>
              <a:rPr lang="en-US" dirty="0"/>
              <a:t> of scorching steel;</a:t>
            </a:r>
            <a:endParaRPr lang="en-GB" dirty="0"/>
          </a:p>
          <a:p>
            <a:pPr indent="0">
              <a:buNone/>
            </a:pPr>
            <a:r>
              <a:rPr lang="en-US" dirty="0"/>
              <a:t>And, though I was a soul in pain,</a:t>
            </a:r>
            <a:endParaRPr lang="en-GB" dirty="0"/>
          </a:p>
          <a:p>
            <a:pPr indent="0">
              <a:buNone/>
            </a:pPr>
            <a:r>
              <a:rPr lang="en-US" dirty="0"/>
              <a:t>	My pain I could not feel.</a:t>
            </a:r>
            <a:endParaRPr lang="en-GB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9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. . .  all the while the burning lime</a:t>
            </a:r>
            <a:endParaRPr lang="en-GB" dirty="0"/>
          </a:p>
          <a:p>
            <a:pPr indent="0">
              <a:buNone/>
            </a:pPr>
            <a:r>
              <a:rPr lang="en-US" dirty="0" smtClean="0"/>
              <a:t>	Eats </a:t>
            </a:r>
            <a:r>
              <a:rPr lang="en-US" dirty="0"/>
              <a:t>flesh and bone away,</a:t>
            </a:r>
            <a:endParaRPr lang="en-GB" dirty="0"/>
          </a:p>
          <a:p>
            <a:pPr indent="0">
              <a:buNone/>
            </a:pPr>
            <a:r>
              <a:rPr lang="en-US" dirty="0"/>
              <a:t>It eats the brittle bone by night,</a:t>
            </a:r>
            <a:endParaRPr lang="en-GB" dirty="0"/>
          </a:p>
          <a:p>
            <a:pPr indent="0">
              <a:buNone/>
            </a:pPr>
            <a:r>
              <a:rPr lang="en-US" dirty="0" smtClean="0"/>
              <a:t>	And </a:t>
            </a:r>
            <a:r>
              <a:rPr lang="en-US" dirty="0"/>
              <a:t>the soft flesh by day,</a:t>
            </a:r>
            <a:endParaRPr lang="en-GB" dirty="0"/>
          </a:p>
          <a:p>
            <a:pPr indent="0">
              <a:buNone/>
            </a:pPr>
            <a:r>
              <a:rPr lang="en-US" dirty="0"/>
              <a:t>It eats the flesh and bone by turns</a:t>
            </a:r>
            <a:endParaRPr lang="en-GB" dirty="0"/>
          </a:p>
          <a:p>
            <a:pPr indent="0">
              <a:buNone/>
            </a:pPr>
            <a:r>
              <a:rPr lang="en-US" dirty="0" smtClean="0"/>
              <a:t>	But </a:t>
            </a:r>
            <a:r>
              <a:rPr lang="en-US" dirty="0"/>
              <a:t>it eats the heart </a:t>
            </a:r>
            <a:r>
              <a:rPr lang="en-US" dirty="0" err="1"/>
              <a:t>alway</a:t>
            </a:r>
            <a:r>
              <a:rPr lang="en-US" dirty="0"/>
              <a:t>.</a:t>
            </a:r>
            <a:endParaRPr lang="en-GB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6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	And </a:t>
            </a:r>
            <a:r>
              <a:rPr lang="en-US" dirty="0"/>
              <a:t>the  | </a:t>
            </a:r>
            <a:r>
              <a:rPr lang="en-US" b="1" dirty="0"/>
              <a:t>soft flesh</a:t>
            </a:r>
            <a:r>
              <a:rPr lang="en-US" dirty="0"/>
              <a:t> | by </a:t>
            </a:r>
            <a:r>
              <a:rPr lang="en-US" b="1" dirty="0"/>
              <a:t>day</a:t>
            </a:r>
            <a:r>
              <a:rPr lang="en-US" dirty="0"/>
              <a:t>,</a:t>
            </a:r>
            <a:endParaRPr lang="en-GB" dirty="0"/>
          </a:p>
          <a:p>
            <a:pPr indent="0">
              <a:buNone/>
            </a:pPr>
            <a:r>
              <a:rPr lang="en-US" dirty="0"/>
              <a:t>It </a:t>
            </a:r>
            <a:r>
              <a:rPr lang="en-US" b="1" dirty="0" smtClean="0"/>
              <a:t>eats| 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 smtClean="0"/>
              <a:t>flesh |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bone |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b="1" dirty="0"/>
              <a:t>turns</a:t>
            </a:r>
            <a:endParaRPr lang="en-GB" b="1" dirty="0"/>
          </a:p>
          <a:p>
            <a:pPr indent="0">
              <a:buNone/>
            </a:pPr>
            <a:r>
              <a:rPr lang="en-US" dirty="0" smtClean="0"/>
              <a:t>	But </a:t>
            </a:r>
            <a:r>
              <a:rPr lang="en-US" dirty="0"/>
              <a:t>it </a:t>
            </a:r>
            <a:r>
              <a:rPr lang="en-US" b="1" dirty="0"/>
              <a:t>eats</a:t>
            </a:r>
            <a:r>
              <a:rPr lang="en-US" dirty="0"/>
              <a:t> | the </a:t>
            </a:r>
            <a:r>
              <a:rPr lang="en-US" b="1" dirty="0"/>
              <a:t>heart</a:t>
            </a:r>
            <a:r>
              <a:rPr lang="en-US" dirty="0"/>
              <a:t> | </a:t>
            </a:r>
            <a:r>
              <a:rPr lang="en-US" dirty="0" err="1"/>
              <a:t>al</a:t>
            </a:r>
            <a:r>
              <a:rPr lang="en-US" b="1" dirty="0" err="1"/>
              <a:t>way</a:t>
            </a:r>
            <a:endParaRPr lang="en-GB" dirty="0"/>
          </a:p>
          <a:p>
            <a:pPr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GB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9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Dear Christ! the very prison walls</a:t>
            </a:r>
            <a:endParaRPr lang="en-GB" dirty="0"/>
          </a:p>
          <a:p>
            <a:pPr indent="0">
              <a:buNone/>
            </a:pPr>
            <a:r>
              <a:rPr lang="en-US" dirty="0"/>
              <a:t>	Suddenly seemed to reel,</a:t>
            </a:r>
            <a:endParaRPr lang="en-GB" dirty="0"/>
          </a:p>
          <a:p>
            <a:pPr indent="0">
              <a:buNone/>
            </a:pPr>
            <a:r>
              <a:rPr lang="en-US" dirty="0"/>
              <a:t>And the sky above my head became</a:t>
            </a:r>
            <a:endParaRPr lang="en-GB" dirty="0"/>
          </a:p>
          <a:p>
            <a:pPr indent="0">
              <a:buNone/>
            </a:pPr>
            <a:r>
              <a:rPr lang="en-US" dirty="0"/>
              <a:t>	Like a </a:t>
            </a:r>
            <a:r>
              <a:rPr lang="en-US" dirty="0" err="1"/>
              <a:t>casque</a:t>
            </a:r>
            <a:r>
              <a:rPr lang="en-US" dirty="0"/>
              <a:t> of scorching steel;</a:t>
            </a:r>
            <a:endParaRPr lang="en-GB" dirty="0"/>
          </a:p>
          <a:p>
            <a:pPr indent="0">
              <a:buNone/>
            </a:pPr>
            <a:r>
              <a:rPr lang="en-US" dirty="0"/>
              <a:t>And, though I was a soul in pain,</a:t>
            </a:r>
            <a:endParaRPr lang="en-GB" dirty="0"/>
          </a:p>
          <a:p>
            <a:pPr indent="0">
              <a:buNone/>
            </a:pPr>
            <a:r>
              <a:rPr lang="en-US" dirty="0"/>
              <a:t>	My pain I could not feel.</a:t>
            </a:r>
            <a:endParaRPr lang="en-GB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0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143446" cy="622324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	Like </a:t>
            </a:r>
            <a:r>
              <a:rPr lang="en-US" dirty="0"/>
              <a:t>a </a:t>
            </a:r>
            <a:r>
              <a:rPr lang="en-US" b="1" dirty="0" err="1"/>
              <a:t>casque</a:t>
            </a:r>
            <a:r>
              <a:rPr lang="en-US" dirty="0"/>
              <a:t> | of </a:t>
            </a:r>
            <a:r>
              <a:rPr lang="en-US" b="1" dirty="0"/>
              <a:t>scorch</a:t>
            </a:r>
            <a:r>
              <a:rPr lang="en-US" dirty="0"/>
              <a:t>ing </a:t>
            </a:r>
            <a:r>
              <a:rPr lang="en-US" b="1" dirty="0"/>
              <a:t>steel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2932" y="4438396"/>
            <a:ext cx="5255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And the sky above my head </a:t>
            </a:r>
            <a:r>
              <a:rPr lang="en-US" dirty="0" smtClean="0"/>
              <a:t>became</a:t>
            </a:r>
          </a:p>
          <a:p>
            <a:r>
              <a:rPr lang="en-US" dirty="0"/>
              <a:t>	</a:t>
            </a:r>
            <a:r>
              <a:rPr lang="en-US" dirty="0" smtClean="0"/>
              <a:t>A </a:t>
            </a:r>
            <a:r>
              <a:rPr lang="en-US" dirty="0" err="1"/>
              <a:t>casque</a:t>
            </a:r>
            <a:r>
              <a:rPr lang="en-US" dirty="0"/>
              <a:t> of scorching steel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. . .  all the while the burning lime</a:t>
            </a:r>
            <a:endParaRPr lang="en-GB" dirty="0"/>
          </a:p>
          <a:p>
            <a:pPr indent="0">
              <a:buNone/>
            </a:pPr>
            <a:r>
              <a:rPr lang="en-US" dirty="0" smtClean="0"/>
              <a:t>	Eats </a:t>
            </a:r>
            <a:r>
              <a:rPr lang="en-US" dirty="0"/>
              <a:t>flesh and bone away,</a:t>
            </a:r>
            <a:endParaRPr lang="en-GB" dirty="0"/>
          </a:p>
          <a:p>
            <a:pPr indent="0">
              <a:buNone/>
            </a:pPr>
            <a:r>
              <a:rPr lang="en-US" dirty="0"/>
              <a:t>It eats the brittle bone by night,</a:t>
            </a:r>
            <a:endParaRPr lang="en-GB" dirty="0"/>
          </a:p>
          <a:p>
            <a:pPr indent="0">
              <a:buNone/>
            </a:pPr>
            <a:r>
              <a:rPr lang="en-US" dirty="0" smtClean="0"/>
              <a:t>	It </a:t>
            </a:r>
            <a:r>
              <a:rPr lang="en-US" dirty="0"/>
              <a:t>eats soft flesh by day,</a:t>
            </a:r>
            <a:endParaRPr lang="en-GB" dirty="0"/>
          </a:p>
          <a:p>
            <a:pPr indent="0">
              <a:buNone/>
            </a:pPr>
            <a:r>
              <a:rPr lang="en-US" dirty="0"/>
              <a:t>It eats the flesh and bone by turns</a:t>
            </a:r>
            <a:endParaRPr lang="en-GB" dirty="0"/>
          </a:p>
          <a:p>
            <a:pPr indent="0">
              <a:buNone/>
            </a:pPr>
            <a:r>
              <a:rPr lang="en-US" dirty="0" smtClean="0"/>
              <a:t>	But </a:t>
            </a:r>
            <a:r>
              <a:rPr lang="en-US" dirty="0"/>
              <a:t>eats the heart </a:t>
            </a:r>
            <a:r>
              <a:rPr lang="en-US" dirty="0" err="1"/>
              <a:t>alway</a:t>
            </a:r>
            <a:r>
              <a:rPr lang="en-US" dirty="0"/>
              <a:t>.</a:t>
            </a:r>
            <a:endParaRPr lang="en-GB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6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59221"/>
            <a:ext cx="6400800" cy="3048001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 smtClean="0"/>
              <a:t>Wordsworth </a:t>
            </a:r>
            <a:r>
              <a:rPr lang="en-US" dirty="0"/>
              <a:t>– </a:t>
            </a:r>
            <a:r>
              <a:rPr lang="en-US" dirty="0" err="1"/>
              <a:t>metre</a:t>
            </a:r>
            <a:r>
              <a:rPr lang="en-US" dirty="0"/>
              <a:t> with its regularity tempers the passion that the poetry simultaneously awakes (Preface to </a:t>
            </a:r>
            <a:r>
              <a:rPr lang="en-US" dirty="0" smtClean="0"/>
              <a:t>Lyrical Ballads)</a:t>
            </a:r>
          </a:p>
          <a:p>
            <a:pPr marL="285750" indent="-285750"/>
            <a:endParaRPr lang="en-GB" dirty="0"/>
          </a:p>
          <a:p>
            <a:pPr marL="342900" indent="-342900"/>
            <a:r>
              <a:rPr lang="en-US" dirty="0" smtClean="0"/>
              <a:t>Coleridge </a:t>
            </a:r>
            <a:r>
              <a:rPr lang="en-US" dirty="0"/>
              <a:t>– rhythm originates out of ‘the balance in the mind effected by that spontaneous effort which strives to hold in check the workings of passion’ (</a:t>
            </a:r>
            <a:r>
              <a:rPr lang="en-US" dirty="0" err="1" smtClean="0"/>
              <a:t>Biographia</a:t>
            </a:r>
            <a:r>
              <a:rPr lang="en-US" dirty="0" smtClean="0"/>
              <a:t> </a:t>
            </a:r>
            <a:r>
              <a:rPr lang="en-US" dirty="0" err="1" smtClean="0"/>
              <a:t>Literaria</a:t>
            </a:r>
            <a:r>
              <a:rPr lang="en-US" dirty="0" smtClean="0"/>
              <a:t> </a:t>
            </a:r>
            <a:r>
              <a:rPr lang="en-US" dirty="0"/>
              <a:t>1817</a:t>
            </a:r>
            <a:r>
              <a:rPr lang="en-US" dirty="0" smtClean="0"/>
              <a:t>); later, </a:t>
            </a:r>
            <a:r>
              <a:rPr lang="en-US" dirty="0"/>
              <a:t>Coleridge writes that ‘as every passion has its proper pulse, so will it likewise have its characteristic modes of expression.’ </a:t>
            </a:r>
            <a:r>
              <a:rPr lang="en-US" dirty="0" smtClean="0"/>
              <a:t> [cited in Blair 77]</a:t>
            </a:r>
            <a:endParaRPr lang="en-GB" dirty="0"/>
          </a:p>
          <a:p>
            <a:pPr marL="342900" indent="-342900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Forms of Fear and Dread and </a:t>
            </a:r>
            <a:r>
              <a:rPr lang="en-US" sz="2700" b="1" dirty="0" smtClean="0"/>
              <a:t>Doom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3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45</TotalTime>
  <Words>342</Words>
  <Application>Microsoft Macintosh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Forms of Fear and Dread and Doom</vt:lpstr>
      <vt:lpstr>Forms of Fear and Dread and Doom</vt:lpstr>
      <vt:lpstr>Forms of Fear and Dread and Doom</vt:lpstr>
      <vt:lpstr>Forms of Fear and Dread and Doom</vt:lpstr>
      <vt:lpstr>Forms of Fear and Dread and Doom</vt:lpstr>
      <vt:lpstr>Forms of Fear and Dread and Doom</vt:lpstr>
      <vt:lpstr>Forms of Fear and Dread and Doom</vt:lpstr>
      <vt:lpstr>Forms of Fear and Dread and Doom</vt:lpstr>
      <vt:lpstr>Forms of Fear and Dread and Doom</vt:lpstr>
      <vt:lpstr>Forms of Fear and Dread and Doom</vt:lpstr>
      <vt:lpstr>Forms of Fear and Dread and Doom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 of Fear and Dread and Doom</dc:title>
  <dc:creator>Martindale, Kym</dc:creator>
  <cp:lastModifiedBy>Martindale, Kym</cp:lastModifiedBy>
  <cp:revision>7</cp:revision>
  <dcterms:created xsi:type="dcterms:W3CDTF">2015-04-17T11:54:54Z</dcterms:created>
  <dcterms:modified xsi:type="dcterms:W3CDTF">2015-04-17T17:02:32Z</dcterms:modified>
</cp:coreProperties>
</file>