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63" r:id="rId4"/>
    <p:sldId id="291" r:id="rId5"/>
    <p:sldId id="259" r:id="rId6"/>
    <p:sldId id="258" r:id="rId7"/>
    <p:sldId id="262" r:id="rId8"/>
    <p:sldId id="261" r:id="rId9"/>
    <p:sldId id="264" r:id="rId10"/>
    <p:sldId id="265" r:id="rId11"/>
    <p:sldId id="266" r:id="rId12"/>
    <p:sldId id="267" r:id="rId13"/>
    <p:sldId id="268" r:id="rId14"/>
    <p:sldId id="300" r:id="rId15"/>
    <p:sldId id="269" r:id="rId16"/>
    <p:sldId id="270" r:id="rId17"/>
    <p:sldId id="272" r:id="rId18"/>
    <p:sldId id="271" r:id="rId19"/>
    <p:sldId id="273" r:id="rId20"/>
    <p:sldId id="274" r:id="rId21"/>
    <p:sldId id="275" r:id="rId22"/>
    <p:sldId id="276" r:id="rId23"/>
    <p:sldId id="292" r:id="rId24"/>
    <p:sldId id="278" r:id="rId25"/>
    <p:sldId id="277" r:id="rId26"/>
    <p:sldId id="279" r:id="rId27"/>
    <p:sldId id="280" r:id="rId28"/>
    <p:sldId id="282" r:id="rId29"/>
    <p:sldId id="283" r:id="rId30"/>
    <p:sldId id="284" r:id="rId31"/>
    <p:sldId id="281" r:id="rId32"/>
    <p:sldId id="285" r:id="rId33"/>
    <p:sldId id="286" r:id="rId34"/>
    <p:sldId id="293" r:id="rId35"/>
    <p:sldId id="294" r:id="rId36"/>
    <p:sldId id="290" r:id="rId37"/>
    <p:sldId id="296" r:id="rId38"/>
    <p:sldId id="302" r:id="rId39"/>
    <p:sldId id="298" r:id="rId40"/>
    <p:sldId id="301" r:id="rId41"/>
    <p:sldId id="303"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677" autoAdjust="0"/>
  </p:normalViewPr>
  <p:slideViewPr>
    <p:cSldViewPr>
      <p:cViewPr varScale="1">
        <p:scale>
          <a:sx n="135" d="100"/>
          <a:sy n="135" d="100"/>
        </p:scale>
        <p:origin x="-1760" y="-96"/>
      </p:cViewPr>
      <p:guideLst>
        <p:guide orient="horz" pos="2160"/>
        <p:guide pos="2880"/>
      </p:guideLst>
    </p:cSldViewPr>
  </p:slideViewPr>
  <p:outlineViewPr>
    <p:cViewPr>
      <p:scale>
        <a:sx n="33" d="100"/>
        <a:sy n="33" d="100"/>
      </p:scale>
      <p:origin x="8" y="318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8A0469-7C68-4658-8ADE-640F0F53981D}" type="datetimeFigureOut">
              <a:rPr lang="en-GB" smtClean="0"/>
              <a:t>02/03/17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11BD45-6DB7-4EAC-AE87-A53622641610}" type="slidenum">
              <a:rPr lang="en-GB" smtClean="0"/>
              <a:t>‹#›</a:t>
            </a:fld>
            <a:endParaRPr lang="en-GB"/>
          </a:p>
        </p:txBody>
      </p:sp>
    </p:spTree>
    <p:extLst>
      <p:ext uri="{BB962C8B-B14F-4D97-AF65-F5344CB8AC3E}">
        <p14:creationId xmlns:p14="http://schemas.microsoft.com/office/powerpoint/2010/main" val="3484391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911BD45-6DB7-4EAC-AE87-A53622641610}" type="slidenum">
              <a:rPr lang="en-GB" smtClean="0"/>
              <a:t>10</a:t>
            </a:fld>
            <a:endParaRPr lang="en-GB"/>
          </a:p>
        </p:txBody>
      </p:sp>
    </p:spTree>
    <p:extLst>
      <p:ext uri="{BB962C8B-B14F-4D97-AF65-F5344CB8AC3E}">
        <p14:creationId xmlns:p14="http://schemas.microsoft.com/office/powerpoint/2010/main" val="4264360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8068909-6A01-4B7E-B760-F5927C85AF48}" type="datetimeFigureOut">
              <a:rPr lang="en-GB" smtClean="0"/>
              <a:t>02/03/17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2921712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068909-6A01-4B7E-B760-F5927C85AF48}" type="datetimeFigureOut">
              <a:rPr lang="en-GB" smtClean="0"/>
              <a:t>02/03/17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3835206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068909-6A01-4B7E-B760-F5927C85AF48}" type="datetimeFigureOut">
              <a:rPr lang="en-GB" smtClean="0"/>
              <a:t>02/03/17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843615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068909-6A01-4B7E-B760-F5927C85AF48}" type="datetimeFigureOut">
              <a:rPr lang="en-GB" smtClean="0"/>
              <a:t>02/03/17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2726186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068909-6A01-4B7E-B760-F5927C85AF48}" type="datetimeFigureOut">
              <a:rPr lang="en-GB" smtClean="0"/>
              <a:t>02/03/17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1814532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8068909-6A01-4B7E-B760-F5927C85AF48}" type="datetimeFigureOut">
              <a:rPr lang="en-GB" smtClean="0"/>
              <a:t>02/03/17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1475028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8068909-6A01-4B7E-B760-F5927C85AF48}" type="datetimeFigureOut">
              <a:rPr lang="en-GB" smtClean="0"/>
              <a:t>02/03/17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334076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8068909-6A01-4B7E-B760-F5927C85AF48}" type="datetimeFigureOut">
              <a:rPr lang="en-GB" smtClean="0"/>
              <a:t>02/03/17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140372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68909-6A01-4B7E-B760-F5927C85AF48}" type="datetimeFigureOut">
              <a:rPr lang="en-GB" smtClean="0"/>
              <a:t>02/03/17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4199673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68909-6A01-4B7E-B760-F5927C85AF48}" type="datetimeFigureOut">
              <a:rPr lang="en-GB" smtClean="0"/>
              <a:t>02/03/17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301278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68909-6A01-4B7E-B760-F5927C85AF48}" type="datetimeFigureOut">
              <a:rPr lang="en-GB" smtClean="0"/>
              <a:t>02/03/17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FFB4B0-4D26-45BD-86A3-89B1512CFB40}" type="slidenum">
              <a:rPr lang="en-GB" smtClean="0"/>
              <a:t>‹#›</a:t>
            </a:fld>
            <a:endParaRPr lang="en-GB"/>
          </a:p>
        </p:txBody>
      </p:sp>
    </p:spTree>
    <p:extLst>
      <p:ext uri="{BB962C8B-B14F-4D97-AF65-F5344CB8AC3E}">
        <p14:creationId xmlns:p14="http://schemas.microsoft.com/office/powerpoint/2010/main" val="255783866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68909-6A01-4B7E-B760-F5927C85AF48}" type="datetimeFigureOut">
              <a:rPr lang="en-GB" smtClean="0"/>
              <a:t>02/03/17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FB4B0-4D26-45BD-86A3-89B1512CFB40}" type="slidenum">
              <a:rPr lang="en-GB" smtClean="0"/>
              <a:t>‹#›</a:t>
            </a:fld>
            <a:endParaRPr lang="en-GB"/>
          </a:p>
        </p:txBody>
      </p:sp>
    </p:spTree>
    <p:extLst>
      <p:ext uri="{BB962C8B-B14F-4D97-AF65-F5344CB8AC3E}">
        <p14:creationId xmlns:p14="http://schemas.microsoft.com/office/powerpoint/2010/main" val="2331097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5.xml"/><Relationship Id="rId2" Type="http://schemas.openxmlformats.org/officeDocument/2006/relationships/hyperlink" Target="http://www.google.co.uk/imgres?sa=G&amp;hl=en&amp;tbm=isch&amp;tbnid=iPEu1CG1WfTfZM:&amp;imgrefurl=http://scatterings1976.blogspot.com/2012/02/jacques-derrida-on-forgiveness.html&amp;docid=iju2QP4xWHmbMM&amp;imgurl=http://2.bp.blogspot.com/-ubjl5mKddx4/TzAmQlwkP2I/AAAAAAAAALk/cX3G92GofZ8/s1600/Derrida.jpg&amp;w=1200&amp;h=1448&amp;ei=FqQMU5mXGKuh7AbBt4HQBQ&amp;zoom=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oogle.com/imgres?imgurl=http://img3.douban.com/view/page_note/large/public/p18774549-1.jpg&amp;imgrefurl=http://book.douban.com/subject/2020336/&amp;h=290&amp;w=600&amp;tbnid=i8qbdcdVbnG4mM:&amp;zoom=1&amp;docid=A7zSVKpRsjzIhM&amp;ei=mXPnU5a-GK6S7Aakt4HAAw&amp;tbm=isch&amp;ved=0CCwQMygOMA4&amp;iact=rc&amp;uact=3&amp;dur=3369&amp;page=2&amp;start=13&amp;ndsp=16" TargetMode="External"/><Relationship Id="rId3" Type="http://schemas.openxmlformats.org/officeDocument/2006/relationships/image" Target="../media/image5.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jpeg"/><Relationship Id="rId3" Type="http://schemas.openxmlformats.org/officeDocument/2006/relationships/image" Target="../media/image4.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Deconstructive Tendencies in Bentham’s Philosophy of Language</a:t>
            </a:r>
            <a:br>
              <a:rPr lang="en-GB" dirty="0"/>
            </a:br>
            <a:r>
              <a:rPr lang="en-GB" dirty="0"/>
              <a:t> </a:t>
            </a:r>
          </a:p>
        </p:txBody>
      </p:sp>
      <p:sp>
        <p:nvSpPr>
          <p:cNvPr id="3" name="Subtitle 2"/>
          <p:cNvSpPr>
            <a:spLocks noGrp="1"/>
          </p:cNvSpPr>
          <p:nvPr>
            <p:ph type="subTitle" idx="1"/>
          </p:nvPr>
        </p:nvSpPr>
        <p:spPr/>
        <p:txBody>
          <a:bodyPr>
            <a:normAutofit fontScale="55000" lnSpcReduction="20000"/>
          </a:bodyPr>
          <a:lstStyle/>
          <a:p>
            <a:r>
              <a:rPr lang="en-GB" dirty="0" smtClean="0"/>
              <a:t>Reading the (per)happiness in Bentham’s Felicific Calculus</a:t>
            </a:r>
          </a:p>
          <a:p>
            <a:endParaRPr lang="en-GB" dirty="0"/>
          </a:p>
          <a:p>
            <a:r>
              <a:rPr lang="en-GB" dirty="0" smtClean="0"/>
              <a:t>University College London </a:t>
            </a:r>
          </a:p>
          <a:p>
            <a:r>
              <a:rPr lang="en-GB" dirty="0" smtClean="0"/>
              <a:t>11 March 2015</a:t>
            </a:r>
            <a:endParaRPr lang="en-GB" dirty="0"/>
          </a:p>
          <a:p>
            <a:r>
              <a:rPr lang="en-GB" sz="2400" dirty="0" smtClean="0"/>
              <a:t> </a:t>
            </a:r>
          </a:p>
          <a:p>
            <a:endParaRPr lang="en-GB" sz="2400" dirty="0"/>
          </a:p>
          <a:p>
            <a:r>
              <a:rPr lang="en-GB" sz="2400" dirty="0" smtClean="0"/>
              <a:t>Dr Carolyn Shapiro, Falmouth University</a:t>
            </a:r>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57167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r>
              <a:rPr lang="en-GB" dirty="0" smtClean="0"/>
              <a:t>“The radical ontological question is: ‘What exists?’  Bentham’s answer is: substance.”</a:t>
            </a:r>
          </a:p>
          <a:p>
            <a:endParaRPr lang="en-GB" dirty="0"/>
          </a:p>
          <a:p>
            <a:pPr marL="3200400" lvl="7" indent="0">
              <a:buNone/>
            </a:pPr>
            <a:r>
              <a:rPr lang="en-GB" sz="2400" dirty="0"/>
              <a:t>(</a:t>
            </a:r>
            <a:r>
              <a:rPr lang="en-GB" sz="2400" dirty="0" smtClean="0"/>
              <a:t>Phillip Schofield, </a:t>
            </a:r>
            <a:r>
              <a:rPr lang="en-GB" sz="2400" i="1" dirty="0" smtClean="0"/>
              <a:t>Bentham: A Guide for the Perplexed</a:t>
            </a:r>
            <a:r>
              <a:rPr lang="en-GB" sz="2400" dirty="0" smtClean="0"/>
              <a:t>, 2009, 51.)</a:t>
            </a:r>
            <a:endParaRPr lang="en-GB" sz="2400" dirty="0"/>
          </a:p>
        </p:txBody>
      </p:sp>
    </p:spTree>
    <p:extLst>
      <p:ext uri="{BB962C8B-B14F-4D97-AF65-F5344CB8AC3E}">
        <p14:creationId xmlns:p14="http://schemas.microsoft.com/office/powerpoint/2010/main" val="2087638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800" dirty="0" smtClean="0"/>
              <a:t>The principle of Utility: founded upon an ontology based within a </a:t>
            </a:r>
            <a:r>
              <a:rPr lang="en-GB" sz="2800" i="1" dirty="0" smtClean="0"/>
              <a:t>physical </a:t>
            </a:r>
            <a:r>
              <a:rPr lang="en-GB" sz="2800" dirty="0" smtClean="0"/>
              <a:t>theory of logic and language. </a:t>
            </a:r>
            <a:endParaRPr lang="en-GB" sz="2800" dirty="0"/>
          </a:p>
        </p:txBody>
      </p:sp>
      <p:sp>
        <p:nvSpPr>
          <p:cNvPr id="3" name="Content Placeholder 2"/>
          <p:cNvSpPr>
            <a:spLocks noGrp="1"/>
          </p:cNvSpPr>
          <p:nvPr>
            <p:ph idx="1"/>
          </p:nvPr>
        </p:nvSpPr>
        <p:spPr/>
        <p:txBody>
          <a:bodyPr>
            <a:normAutofit fontScale="92500"/>
          </a:bodyPr>
          <a:lstStyle/>
          <a:p>
            <a:pPr marL="0" indent="0">
              <a:buNone/>
            </a:pPr>
            <a:r>
              <a:rPr lang="en-GB" sz="2800" dirty="0" smtClean="0"/>
              <a:t>Language is worked towards the physical, away from the metaphysical through: </a:t>
            </a:r>
            <a:endParaRPr lang="en-GB" sz="2800" b="1" dirty="0" smtClean="0"/>
          </a:p>
          <a:p>
            <a:pPr marL="0" indent="0">
              <a:buNone/>
            </a:pPr>
            <a:r>
              <a:rPr lang="en-GB" sz="2800" b="1" dirty="0" err="1" smtClean="0"/>
              <a:t>phraseoplerosis</a:t>
            </a:r>
            <a:r>
              <a:rPr lang="en-GB" sz="2800" dirty="0"/>
              <a:t>, “whereby the phrase </a:t>
            </a:r>
            <a:r>
              <a:rPr lang="en-GB" sz="2800" dirty="0" smtClean="0"/>
              <a:t>which </a:t>
            </a:r>
            <a:r>
              <a:rPr lang="en-GB" sz="2800" dirty="0"/>
              <a:t>includes the noun requiring exposition </a:t>
            </a:r>
            <a:r>
              <a:rPr lang="en-GB" sz="2800" dirty="0" smtClean="0"/>
              <a:t>is </a:t>
            </a:r>
            <a:r>
              <a:rPr lang="en-GB" sz="2800" dirty="0"/>
              <a:t>‘filled up,’” </a:t>
            </a:r>
            <a:r>
              <a:rPr lang="en-GB" sz="2800" dirty="0" smtClean="0"/>
              <a:t>then </a:t>
            </a:r>
            <a:r>
              <a:rPr lang="en-GB" sz="2800" dirty="0"/>
              <a:t>translated and moved into </a:t>
            </a:r>
            <a:r>
              <a:rPr lang="en-GB" sz="2800" dirty="0" smtClean="0"/>
              <a:t>the </a:t>
            </a:r>
            <a:r>
              <a:rPr lang="en-GB" sz="2800" dirty="0"/>
              <a:t>operations of </a:t>
            </a:r>
            <a:r>
              <a:rPr lang="en-GB" sz="2800" dirty="0" err="1" smtClean="0"/>
              <a:t>paraphrasis</a:t>
            </a:r>
            <a:r>
              <a:rPr lang="en-GB" sz="2800" dirty="0" smtClean="0"/>
              <a:t>;</a:t>
            </a:r>
          </a:p>
          <a:p>
            <a:pPr marL="0" indent="0">
              <a:buNone/>
            </a:pPr>
            <a:r>
              <a:rPr lang="en-GB" sz="2800" dirty="0"/>
              <a:t>a</a:t>
            </a:r>
            <a:r>
              <a:rPr lang="en-GB" sz="2800" dirty="0" smtClean="0"/>
              <a:t>nd</a:t>
            </a:r>
          </a:p>
          <a:p>
            <a:pPr marL="0" indent="0">
              <a:buNone/>
            </a:pPr>
            <a:r>
              <a:rPr lang="en-GB" sz="2800" b="1" dirty="0" err="1" smtClean="0"/>
              <a:t>paraphrasis</a:t>
            </a:r>
            <a:r>
              <a:rPr lang="en-GB" sz="2800" dirty="0" smtClean="0"/>
              <a:t>, the translation of one phrase or sentence into another phrase or sentence whose words are real entities or at least close to them.</a:t>
            </a:r>
            <a:endParaRPr lang="en-GB" sz="2800" dirty="0"/>
          </a:p>
          <a:p>
            <a:pPr marL="0" indent="0">
              <a:buNone/>
            </a:pPr>
            <a:r>
              <a:rPr lang="en-GB" sz="2800" dirty="0"/>
              <a:t>	</a:t>
            </a:r>
            <a:r>
              <a:rPr lang="en-GB" sz="2800" dirty="0" smtClean="0"/>
              <a:t>				(Schofield, 52-53)</a:t>
            </a:r>
            <a:endParaRPr lang="en-GB" sz="2800" dirty="0"/>
          </a:p>
        </p:txBody>
      </p:sp>
    </p:spTree>
    <p:extLst>
      <p:ext uri="{BB962C8B-B14F-4D97-AF65-F5344CB8AC3E}">
        <p14:creationId xmlns:p14="http://schemas.microsoft.com/office/powerpoint/2010/main" val="2006415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ultimate </a:t>
            </a:r>
            <a:r>
              <a:rPr lang="en-GB" dirty="0" err="1" smtClean="0"/>
              <a:t>paraphrasis</a:t>
            </a:r>
            <a:r>
              <a:rPr lang="en-GB" dirty="0" smtClean="0"/>
              <a:t>: </a:t>
            </a:r>
            <a:br>
              <a:rPr lang="en-GB" dirty="0" smtClean="0"/>
            </a:br>
            <a:r>
              <a:rPr lang="en-GB" dirty="0" smtClean="0"/>
              <a:t>Auto-</a:t>
            </a:r>
            <a:r>
              <a:rPr lang="en-GB" dirty="0" err="1" smtClean="0"/>
              <a:t>Iconism</a:t>
            </a:r>
            <a:endParaRPr lang="en-GB" dirty="0"/>
          </a:p>
        </p:txBody>
      </p:sp>
      <p:sp>
        <p:nvSpPr>
          <p:cNvPr id="3" name="Content Placeholder 2"/>
          <p:cNvSpPr>
            <a:spLocks noGrp="1"/>
          </p:cNvSpPr>
          <p:nvPr>
            <p:ph idx="1"/>
          </p:nvPr>
        </p:nvSpPr>
        <p:spPr/>
        <p:txBody>
          <a:bodyPr/>
          <a:lstStyle/>
          <a:p>
            <a:r>
              <a:rPr lang="en-GB" dirty="0" smtClean="0"/>
              <a:t>Whereby the name, the intention, the will– all otherwise fictional </a:t>
            </a:r>
            <a:r>
              <a:rPr lang="en-GB" dirty="0"/>
              <a:t>entities, </a:t>
            </a:r>
            <a:r>
              <a:rPr lang="en-GB" dirty="0" smtClean="0"/>
              <a:t>are annexed to </a:t>
            </a:r>
            <a:r>
              <a:rPr lang="en-GB" dirty="0"/>
              <a:t>dead body </a:t>
            </a:r>
            <a:r>
              <a:rPr lang="en-GB" dirty="0" smtClean="0"/>
              <a:t> </a:t>
            </a:r>
          </a:p>
          <a:p>
            <a:pPr marL="0" indent="0">
              <a:buNone/>
            </a:pPr>
            <a:endParaRPr lang="en-GB" dirty="0" smtClean="0"/>
          </a:p>
          <a:p>
            <a:r>
              <a:rPr lang="en-GB" dirty="0" smtClean="0"/>
              <a:t>The dead body is equivalently Utilitarian as the living body– quite deconstructive.  </a:t>
            </a:r>
          </a:p>
          <a:p>
            <a:endParaRPr lang="en-GB" dirty="0" smtClean="0"/>
          </a:p>
          <a:p>
            <a:endParaRPr lang="en-GB" dirty="0" smtClean="0"/>
          </a:p>
          <a:p>
            <a:endParaRPr lang="en-GB" dirty="0"/>
          </a:p>
        </p:txBody>
      </p:sp>
    </p:spTree>
    <p:extLst>
      <p:ext uri="{BB962C8B-B14F-4D97-AF65-F5344CB8AC3E}">
        <p14:creationId xmlns:p14="http://schemas.microsoft.com/office/powerpoint/2010/main" val="3661906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Fiction as “automaton”</a:t>
            </a:r>
            <a:br>
              <a:rPr lang="en-GB" dirty="0" smtClean="0"/>
            </a:br>
            <a:r>
              <a:rPr lang="en-GB" sz="1800" dirty="0" smtClean="0"/>
              <a:t>(Bentham allegorises Fiction as </a:t>
            </a:r>
            <a:r>
              <a:rPr lang="en-GB" sz="1800" i="1" dirty="0" smtClean="0"/>
              <a:t>automaton</a:t>
            </a:r>
            <a:r>
              <a:rPr lang="en-GB" sz="1800" dirty="0" smtClean="0"/>
              <a:t> in a footnote to </a:t>
            </a:r>
            <a:r>
              <a:rPr lang="en-GB" sz="1800" i="1" dirty="0" smtClean="0"/>
              <a:t>The Theory of Fictions</a:t>
            </a:r>
            <a:r>
              <a:rPr lang="en-GB" sz="1800" dirty="0" smtClean="0"/>
              <a:t>)</a:t>
            </a:r>
            <a:endParaRPr lang="en-GB" dirty="0"/>
          </a:p>
        </p:txBody>
      </p:sp>
      <p:sp>
        <p:nvSpPr>
          <p:cNvPr id="3" name="Content Placeholder 2"/>
          <p:cNvSpPr>
            <a:spLocks noGrp="1"/>
          </p:cNvSpPr>
          <p:nvPr>
            <p:ph idx="1"/>
          </p:nvPr>
        </p:nvSpPr>
        <p:spPr/>
        <p:txBody>
          <a:bodyPr>
            <a:normAutofit fontScale="70000" lnSpcReduction="20000"/>
          </a:bodyPr>
          <a:lstStyle/>
          <a:p>
            <a:r>
              <a:rPr lang="en-GB" dirty="0"/>
              <a:t>Fictional language </a:t>
            </a:r>
            <a:r>
              <a:rPr lang="en-GB" dirty="0" smtClean="0"/>
              <a:t>is like an automated being which moves of </a:t>
            </a:r>
            <a:r>
              <a:rPr lang="en-GB" dirty="0"/>
              <a:t>its own c</a:t>
            </a:r>
            <a:r>
              <a:rPr lang="en-GB" dirty="0" smtClean="0"/>
              <a:t>ausation; untethered from anterior cause: </a:t>
            </a:r>
          </a:p>
          <a:p>
            <a:pPr marL="0" indent="0">
              <a:buNone/>
            </a:pPr>
            <a:r>
              <a:rPr lang="en-GB" i="1" dirty="0"/>
              <a:t>	</a:t>
            </a:r>
            <a:r>
              <a:rPr lang="en-GB" i="1" dirty="0" smtClean="0"/>
              <a:t>“[accounting for]…the motion of such bodies as are in motion, 	…certain fictitious entities are, by a sort of innocent falsehood, 	the utterance of which is necessary to the purpose of discourse, 	feigned to exist 	and operate in the character of 	causes…” </a:t>
            </a:r>
          </a:p>
          <a:p>
            <a:pPr marL="0" indent="0">
              <a:buNone/>
            </a:pPr>
            <a:r>
              <a:rPr lang="en-GB" i="1" dirty="0"/>
              <a:t>	</a:t>
            </a:r>
            <a:r>
              <a:rPr lang="en-GB" i="1" dirty="0" smtClean="0"/>
              <a:t>		</a:t>
            </a:r>
            <a:r>
              <a:rPr lang="en-GB" dirty="0" smtClean="0"/>
              <a:t>(Ogden, xlii)</a:t>
            </a:r>
          </a:p>
          <a:p>
            <a:pPr marL="0" indent="0">
              <a:buNone/>
            </a:pPr>
            <a:endParaRPr lang="en-GB" dirty="0" smtClean="0"/>
          </a:p>
          <a:p>
            <a:r>
              <a:rPr lang="en-GB" dirty="0" smtClean="0"/>
              <a:t>an artful creature which looks </a:t>
            </a:r>
            <a:r>
              <a:rPr lang="en-GB" i="1" dirty="0" smtClean="0"/>
              <a:t>identical to</a:t>
            </a:r>
            <a:r>
              <a:rPr lang="en-GB" dirty="0" smtClean="0"/>
              <a:t> the real thing;</a:t>
            </a:r>
          </a:p>
          <a:p>
            <a:pPr marL="0" indent="0">
              <a:buNone/>
            </a:pPr>
            <a:endParaRPr lang="en-GB" dirty="0"/>
          </a:p>
          <a:p>
            <a:r>
              <a:rPr lang="en-GB" dirty="0" smtClean="0"/>
              <a:t>a fictional entity is used in discourse as if it were a real entity– and gets away with it.</a:t>
            </a:r>
          </a:p>
          <a:p>
            <a:pPr marL="0" indent="0">
              <a:buNone/>
            </a:pPr>
            <a:endParaRPr lang="en-GB" dirty="0"/>
          </a:p>
          <a:p>
            <a:pPr marL="0" indent="0">
              <a:buNone/>
            </a:pPr>
            <a:r>
              <a:rPr lang="en-GB" dirty="0" smtClean="0"/>
              <a:t>  </a:t>
            </a:r>
            <a:endParaRPr lang="en-GB" dirty="0"/>
          </a:p>
        </p:txBody>
      </p:sp>
    </p:spTree>
    <p:extLst>
      <p:ext uri="{BB962C8B-B14F-4D97-AF65-F5344CB8AC3E}">
        <p14:creationId xmlns:p14="http://schemas.microsoft.com/office/powerpoint/2010/main" val="4251442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Paul de </a:t>
            </a:r>
            <a:r>
              <a:rPr lang="en-US" dirty="0" smtClean="0"/>
              <a:t>Man on Fiction and language</a:t>
            </a:r>
            <a:endParaRPr lang="en-US" dirty="0"/>
          </a:p>
        </p:txBody>
      </p:sp>
      <p:sp>
        <p:nvSpPr>
          <p:cNvPr id="3" name="Content Placeholder 2"/>
          <p:cNvSpPr>
            <a:spLocks noGrp="1"/>
          </p:cNvSpPr>
          <p:nvPr>
            <p:ph idx="1"/>
          </p:nvPr>
        </p:nvSpPr>
        <p:spPr/>
        <p:txBody>
          <a:bodyPr>
            <a:normAutofit fontScale="32500" lnSpcReduction="20000"/>
          </a:bodyPr>
          <a:lstStyle/>
          <a:p>
            <a:pPr marL="457200" lvl="1" indent="0">
              <a:buNone/>
            </a:pPr>
            <a:r>
              <a:rPr lang="en-US" sz="7400" dirty="0" smtClean="0"/>
              <a:t> </a:t>
            </a:r>
            <a:endParaRPr lang="en-US" sz="7400" dirty="0"/>
          </a:p>
          <a:p>
            <a:pPr marL="457200" lvl="1" indent="0">
              <a:buNone/>
            </a:pPr>
            <a:r>
              <a:rPr lang="en-US" sz="7400" dirty="0"/>
              <a:t>	“…a random or mechanical dimension of language exists that cannot be </a:t>
            </a:r>
            <a:r>
              <a:rPr lang="en-US" sz="7400" dirty="0" smtClean="0"/>
              <a:t>assimilated </a:t>
            </a:r>
            <a:r>
              <a:rPr lang="en-US" sz="7400" dirty="0"/>
              <a:t>to a system of intentions, desires, or motives… the random 	arbitrary functioning of language as ‘fiction’—that is, ‘in the absence of </a:t>
            </a:r>
            <a:r>
              <a:rPr lang="en-US" sz="7400" dirty="0" smtClean="0"/>
              <a:t>any </a:t>
            </a:r>
            <a:r>
              <a:rPr lang="en-US" sz="7400" dirty="0"/>
              <a:t>link between utterance and a referent,… governed by any</a:t>
            </a:r>
            <a:r>
              <a:rPr lang="en-US" sz="7400" dirty="0" smtClean="0"/>
              <a:t>…conceivable </a:t>
            </a:r>
            <a:r>
              <a:rPr lang="en-US" sz="7400" dirty="0"/>
              <a:t>relationship that could lend itself to systematization’… is </a:t>
            </a:r>
            <a:r>
              <a:rPr lang="en-US" sz="7400" dirty="0" smtClean="0"/>
              <a:t>mechanical</a:t>
            </a:r>
            <a:r>
              <a:rPr lang="en-US" sz="7400" dirty="0"/>
              <a:t>, is the functioning of a machine (‘…</a:t>
            </a:r>
            <a:r>
              <a:rPr lang="en-US" sz="7400" i="1" dirty="0" err="1"/>
              <a:t>l’effet</a:t>
            </a:r>
            <a:r>
              <a:rPr lang="en-US" sz="7400" i="1" dirty="0"/>
              <a:t> </a:t>
            </a:r>
            <a:r>
              <a:rPr lang="en-US" sz="7400" i="1" dirty="0" err="1"/>
              <a:t>machinal</a:t>
            </a:r>
            <a:r>
              <a:rPr lang="en-US" sz="7400" i="1" dirty="0"/>
              <a:t> de </a:t>
            </a:r>
            <a:r>
              <a:rPr lang="en-US" sz="7400" i="1" dirty="0" err="1"/>
              <a:t>mon</a:t>
            </a:r>
            <a:r>
              <a:rPr lang="en-US" sz="7400" i="1" dirty="0"/>
              <a:t> 	</a:t>
            </a:r>
            <a:r>
              <a:rPr lang="en-US" sz="7400" i="1" dirty="0" err="1"/>
              <a:t>embarras</a:t>
            </a:r>
            <a:r>
              <a:rPr lang="en-US" sz="7400" dirty="0"/>
              <a:t>’)…”   </a:t>
            </a:r>
          </a:p>
          <a:p>
            <a:pPr marL="457200" lvl="1" indent="0">
              <a:buNone/>
            </a:pPr>
            <a:r>
              <a:rPr lang="en-US" sz="7400" dirty="0"/>
              <a:t>			</a:t>
            </a:r>
            <a:endParaRPr lang="en-US" sz="7400" dirty="0" smtClean="0"/>
          </a:p>
          <a:p>
            <a:pPr marL="457200" lvl="1" indent="0">
              <a:buNone/>
            </a:pPr>
            <a:r>
              <a:rPr lang="en-US" sz="7400" dirty="0" smtClean="0"/>
              <a:t>-</a:t>
            </a:r>
            <a:r>
              <a:rPr lang="en-US" sz="7400" dirty="0"/>
              <a:t>--Cynthia Chase citing Paul de Man citing Rousseau      	</a:t>
            </a:r>
          </a:p>
          <a:p>
            <a:pPr marL="457200" lvl="1" indent="0">
              <a:buNone/>
            </a:pPr>
            <a:r>
              <a:rPr lang="en-US" sz="7400" dirty="0"/>
              <a:t>			 </a:t>
            </a:r>
          </a:p>
          <a:p>
            <a:endParaRPr lang="en-US" dirty="0"/>
          </a:p>
        </p:txBody>
      </p:sp>
    </p:spTree>
    <p:extLst>
      <p:ext uri="{BB962C8B-B14F-4D97-AF65-F5344CB8AC3E}">
        <p14:creationId xmlns:p14="http://schemas.microsoft.com/office/powerpoint/2010/main" val="3277613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That “truth” may sometimes be purely </a:t>
            </a:r>
            <a:r>
              <a:rPr lang="en-GB" sz="3200" i="1" dirty="0" err="1" smtClean="0"/>
              <a:t>performative</a:t>
            </a:r>
            <a:r>
              <a:rPr lang="en-GB" sz="3200" i="1" dirty="0" smtClean="0"/>
              <a:t> – </a:t>
            </a:r>
            <a:r>
              <a:rPr lang="en-GB" sz="3200" dirty="0" smtClean="0"/>
              <a:t>by its very constitution in language</a:t>
            </a:r>
            <a:endParaRPr lang="en-GB" sz="3200" i="1" dirty="0"/>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r>
              <a:rPr lang="en-GB" sz="2600" dirty="0" smtClean="0"/>
              <a:t>Upon </a:t>
            </a:r>
            <a:r>
              <a:rPr lang="en-GB" sz="2600" dirty="0"/>
              <a:t>the beholding of the </a:t>
            </a:r>
            <a:r>
              <a:rPr lang="en-GB" sz="2600" dirty="0" smtClean="0"/>
              <a:t>automaton figure, [fictional language], “constructed for that purpose [of acting as if it were real] by the ingenuity of the mechanist”,  </a:t>
            </a:r>
          </a:p>
          <a:p>
            <a:pPr marL="0" indent="0">
              <a:buNone/>
            </a:pPr>
            <a:r>
              <a:rPr lang="en-GB" sz="2600" dirty="0"/>
              <a:t>	</a:t>
            </a:r>
            <a:r>
              <a:rPr lang="en-GB" sz="2600" dirty="0" smtClean="0"/>
              <a:t>“How should it be otherwise, when on the very 	occasion on which, and by every person by whom it 	is spoken of at all, it is spoken of as if it were a 	real 	entity?” </a:t>
            </a:r>
          </a:p>
          <a:p>
            <a:pPr marL="0" indent="0">
              <a:buNone/>
            </a:pPr>
            <a:r>
              <a:rPr lang="en-GB" sz="2600" dirty="0"/>
              <a:t>	</a:t>
            </a:r>
            <a:r>
              <a:rPr lang="en-GB" sz="2600" dirty="0" smtClean="0"/>
              <a:t>				(Ogden, citing 						Bentham, xliii)</a:t>
            </a:r>
            <a:endParaRPr lang="en-GB" sz="2600" dirty="0"/>
          </a:p>
        </p:txBody>
      </p:sp>
    </p:spTree>
    <p:extLst>
      <p:ext uri="{BB962C8B-B14F-4D97-AF65-F5344CB8AC3E}">
        <p14:creationId xmlns:p14="http://schemas.microsoft.com/office/powerpoint/2010/main" val="3233145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229600" cy="1138138"/>
          </a:xfrm>
        </p:spPr>
        <p:txBody>
          <a:bodyPr>
            <a:noAutofit/>
          </a:bodyPr>
          <a:lstStyle/>
          <a:p>
            <a:pPr algn="l"/>
            <a:r>
              <a:rPr lang="en-GB" sz="2800" dirty="0" smtClean="0"/>
              <a:t>All language has potential to be automatic; to moving/acting on its own because it is non-referential, self-operating:</a:t>
            </a:r>
            <a:endParaRPr lang="en-GB" sz="2800" dirty="0"/>
          </a:p>
        </p:txBody>
      </p:sp>
      <p:sp>
        <p:nvSpPr>
          <p:cNvPr id="3" name="Content Placeholder 2"/>
          <p:cNvSpPr>
            <a:spLocks noGrp="1"/>
          </p:cNvSpPr>
          <p:nvPr>
            <p:ph idx="1"/>
          </p:nvPr>
        </p:nvSpPr>
        <p:spPr/>
        <p:txBody>
          <a:bodyPr>
            <a:normAutofit/>
          </a:bodyPr>
          <a:lstStyle/>
          <a:p>
            <a:r>
              <a:rPr lang="en-GB" dirty="0" smtClean="0"/>
              <a:t> </a:t>
            </a:r>
            <a:r>
              <a:rPr lang="en-GB" sz="2400" dirty="0" smtClean="0"/>
              <a:t>as revealed by the motion of the automaton, which serves as an allegory for a part of speech (Ogden, xliii)</a:t>
            </a:r>
          </a:p>
          <a:p>
            <a:pPr marL="0" indent="0">
              <a:buNone/>
            </a:pPr>
            <a:endParaRPr lang="en-GB" sz="2400" dirty="0" smtClean="0"/>
          </a:p>
          <a:p>
            <a:r>
              <a:rPr lang="en-GB" sz="2400" dirty="0" smtClean="0"/>
              <a:t>“</a:t>
            </a:r>
            <a:r>
              <a:rPr lang="en-GB" sz="2400" dirty="0"/>
              <a:t>Communicating, in the case of the </a:t>
            </a:r>
            <a:r>
              <a:rPr lang="en-GB" sz="2400" dirty="0" err="1"/>
              <a:t>performative</a:t>
            </a:r>
            <a:r>
              <a:rPr lang="en-GB" sz="2400" dirty="0"/>
              <a:t>, ... would be tantamount to communicating a force through the impetus [</a:t>
            </a:r>
            <a:r>
              <a:rPr lang="en-GB" sz="2400" i="1" dirty="0"/>
              <a:t>impulsion</a:t>
            </a:r>
            <a:r>
              <a:rPr lang="en-GB" sz="2400" dirty="0"/>
              <a:t>] of a </a:t>
            </a:r>
            <a:r>
              <a:rPr lang="en-GB" sz="2400" dirty="0" smtClean="0"/>
              <a:t>mark.”</a:t>
            </a:r>
            <a:r>
              <a:rPr lang="en-GB" dirty="0" smtClean="0"/>
              <a:t> </a:t>
            </a:r>
          </a:p>
          <a:p>
            <a:pPr marL="0" indent="0">
              <a:buNone/>
            </a:pPr>
            <a:r>
              <a:rPr lang="en-GB" sz="2400" dirty="0"/>
              <a:t>	</a:t>
            </a:r>
            <a:r>
              <a:rPr lang="en-GB" sz="2400" dirty="0" smtClean="0"/>
              <a:t>	(J. Derrida describing the speech-act theory of J.L. 		Austin, </a:t>
            </a:r>
            <a:r>
              <a:rPr lang="en-GB" sz="2400" i="1" dirty="0" smtClean="0"/>
              <a:t>Limited </a:t>
            </a:r>
            <a:r>
              <a:rPr lang="en-GB" sz="2400" i="1" dirty="0" err="1" smtClean="0"/>
              <a:t>Inc</a:t>
            </a:r>
            <a:r>
              <a:rPr lang="en-GB" sz="2400" dirty="0" smtClean="0"/>
              <a:t>, 1988, </a:t>
            </a:r>
            <a:r>
              <a:rPr lang="en-GB" sz="2400" dirty="0"/>
              <a:t>13).</a:t>
            </a:r>
            <a:endParaRPr lang="en-GB" sz="2400" dirty="0" smtClean="0"/>
          </a:p>
          <a:p>
            <a:endParaRPr lang="en-GB" dirty="0"/>
          </a:p>
          <a:p>
            <a:endParaRPr lang="en-GB" dirty="0" smtClean="0"/>
          </a:p>
          <a:p>
            <a:endParaRPr lang="en-GB" dirty="0"/>
          </a:p>
        </p:txBody>
      </p:sp>
    </p:spTree>
    <p:extLst>
      <p:ext uri="{BB962C8B-B14F-4D97-AF65-F5344CB8AC3E}">
        <p14:creationId xmlns:p14="http://schemas.microsoft.com/office/powerpoint/2010/main" val="108040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GB" sz="2800" dirty="0" smtClean="0"/>
              <a:t>Bentham </a:t>
            </a:r>
            <a:r>
              <a:rPr lang="en-GB" sz="3100" dirty="0" smtClean="0"/>
              <a:t>warns us of the dangers of the hyper-performativity of language even at the level of the word (operating </a:t>
            </a:r>
            <a:r>
              <a:rPr lang="en-GB" sz="3100" i="1" dirty="0" err="1" smtClean="0"/>
              <a:t>catechristically</a:t>
            </a:r>
            <a:r>
              <a:rPr lang="en-GB" sz="3100" dirty="0" smtClean="0"/>
              <a:t>):  </a:t>
            </a:r>
            <a:endParaRPr lang="en-GB" dirty="0"/>
          </a:p>
        </p:txBody>
      </p:sp>
      <p:sp>
        <p:nvSpPr>
          <p:cNvPr id="3" name="Content Placeholder 2"/>
          <p:cNvSpPr>
            <a:spLocks noGrp="1"/>
          </p:cNvSpPr>
          <p:nvPr>
            <p:ph idx="1"/>
          </p:nvPr>
        </p:nvSpPr>
        <p:spPr/>
        <p:txBody>
          <a:bodyPr>
            <a:normAutofit/>
          </a:bodyPr>
          <a:lstStyle/>
          <a:p>
            <a:pPr marL="0" indent="0">
              <a:buNone/>
            </a:pPr>
            <a:r>
              <a:rPr lang="en-GB" sz="2800" dirty="0" smtClean="0"/>
              <a:t>	</a:t>
            </a:r>
          </a:p>
          <a:p>
            <a:pPr marL="0" indent="0">
              <a:buNone/>
            </a:pPr>
            <a:r>
              <a:rPr lang="en-GB" sz="2800" dirty="0"/>
              <a:t>	</a:t>
            </a:r>
            <a:r>
              <a:rPr lang="en-GB" sz="2800" dirty="0" smtClean="0"/>
              <a:t>“In </a:t>
            </a:r>
            <a:r>
              <a:rPr lang="en-GB" sz="2800" dirty="0"/>
              <a:t>a play or a novel, an improper word is but a </a:t>
            </a:r>
            <a:r>
              <a:rPr lang="en-GB" sz="2800" dirty="0" smtClean="0"/>
              <a:t>	word</a:t>
            </a:r>
            <a:r>
              <a:rPr lang="en-GB" sz="2800" dirty="0"/>
              <a:t>: and the impropriety, whether noticed or </a:t>
            </a:r>
            <a:r>
              <a:rPr lang="en-GB" sz="2800" dirty="0" smtClean="0"/>
              <a:t>	not</a:t>
            </a:r>
            <a:r>
              <a:rPr lang="en-GB" sz="2800" dirty="0"/>
              <a:t>, is attended with no consequences.  In a </a:t>
            </a:r>
            <a:r>
              <a:rPr lang="en-GB" sz="2800" dirty="0" smtClean="0"/>
              <a:t>	body </a:t>
            </a:r>
            <a:r>
              <a:rPr lang="en-GB" sz="2800" dirty="0"/>
              <a:t>of laws... an improper word would be a </a:t>
            </a:r>
            <a:r>
              <a:rPr lang="en-GB" sz="2800" dirty="0" smtClean="0"/>
              <a:t>	national </a:t>
            </a:r>
            <a:r>
              <a:rPr lang="en-GB" sz="2800" dirty="0"/>
              <a:t>calamity: and civil war may be the </a:t>
            </a:r>
            <a:r>
              <a:rPr lang="en-GB" sz="2800" dirty="0" smtClean="0"/>
              <a:t>	consequence </a:t>
            </a:r>
            <a:r>
              <a:rPr lang="en-GB" sz="2800" dirty="0"/>
              <a:t>of it: out of one foolish word may </a:t>
            </a:r>
            <a:r>
              <a:rPr lang="en-GB" sz="2800" dirty="0" smtClean="0"/>
              <a:t>	start </a:t>
            </a:r>
            <a:r>
              <a:rPr lang="en-GB" sz="2800" dirty="0"/>
              <a:t>a thousand daggers</a:t>
            </a:r>
            <a:r>
              <a:rPr lang="en-GB" sz="2800" dirty="0" smtClean="0"/>
              <a:t>.”</a:t>
            </a:r>
            <a:r>
              <a:rPr lang="en-GB" sz="2800" baseline="30000" dirty="0" smtClean="0"/>
              <a:t> </a:t>
            </a:r>
            <a:r>
              <a:rPr lang="en-GB" sz="2800" dirty="0"/>
              <a:t>(Ogden, cxlviii)</a:t>
            </a:r>
          </a:p>
          <a:p>
            <a:pPr marL="0" indent="0">
              <a:buNone/>
            </a:pPr>
            <a:r>
              <a:rPr lang="en-GB" sz="2800" dirty="0"/>
              <a:t> </a:t>
            </a:r>
          </a:p>
          <a:p>
            <a:endParaRPr lang="en-GB" sz="2800" dirty="0"/>
          </a:p>
        </p:txBody>
      </p:sp>
    </p:spTree>
    <p:extLst>
      <p:ext uri="{BB962C8B-B14F-4D97-AF65-F5344CB8AC3E}">
        <p14:creationId xmlns:p14="http://schemas.microsoft.com/office/powerpoint/2010/main" val="959320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worst case scenario: </a:t>
            </a:r>
            <a:br>
              <a:rPr lang="en-GB" dirty="0" smtClean="0"/>
            </a:br>
            <a:r>
              <a:rPr lang="en-GB" dirty="0" smtClean="0"/>
              <a:t>law as automaton</a:t>
            </a:r>
            <a:endParaRPr lang="en-GB" dirty="0"/>
          </a:p>
        </p:txBody>
      </p:sp>
      <p:sp>
        <p:nvSpPr>
          <p:cNvPr id="3" name="Content Placeholder 2"/>
          <p:cNvSpPr>
            <a:spLocks noGrp="1"/>
          </p:cNvSpPr>
          <p:nvPr>
            <p:ph idx="1"/>
          </p:nvPr>
        </p:nvSpPr>
        <p:spPr/>
        <p:txBody>
          <a:bodyPr>
            <a:normAutofit fontScale="85000" lnSpcReduction="20000"/>
          </a:bodyPr>
          <a:lstStyle/>
          <a:p>
            <a:pPr marL="457200" lvl="1" indent="0">
              <a:buNone/>
            </a:pPr>
            <a:endParaRPr lang="en-GB" dirty="0" smtClean="0"/>
          </a:p>
          <a:p>
            <a:r>
              <a:rPr lang="en-GB" dirty="0" smtClean="0"/>
              <a:t>Legislation: linguistically </a:t>
            </a:r>
            <a:r>
              <a:rPr lang="en-GB" dirty="0" err="1" smtClean="0"/>
              <a:t>performative</a:t>
            </a:r>
            <a:r>
              <a:rPr lang="en-GB" dirty="0" smtClean="0"/>
              <a:t> (whether towards the greater good or towards mischief):</a:t>
            </a:r>
          </a:p>
          <a:p>
            <a:pPr marL="0" indent="0">
              <a:buNone/>
            </a:pPr>
            <a:endParaRPr lang="en-GB" dirty="0"/>
          </a:p>
          <a:p>
            <a:pPr marL="0" indent="0">
              <a:buNone/>
            </a:pPr>
            <a:r>
              <a:rPr lang="en-GB" dirty="0" smtClean="0"/>
              <a:t>	“A fiction of law…may be defined a </a:t>
            </a:r>
            <a:r>
              <a:rPr lang="en-GB" dirty="0" err="1" smtClean="0"/>
              <a:t>willful</a:t>
            </a:r>
            <a:r>
              <a:rPr lang="en-GB" dirty="0" smtClean="0"/>
              <a:t> 	falsehood, having  for its object the stealing 	legislative power, by and for hands which durst not 	or could not, openly claim it; and, but for the 	delusion thus produced.” (</a:t>
            </a:r>
            <a:r>
              <a:rPr lang="en-GB" dirty="0" err="1" smtClean="0"/>
              <a:t>Ogden,xviii</a:t>
            </a:r>
            <a:r>
              <a:rPr lang="en-GB" dirty="0" smtClean="0"/>
              <a:t>)</a:t>
            </a:r>
          </a:p>
          <a:p>
            <a:endParaRPr lang="en-GB" dirty="0" smtClean="0"/>
          </a:p>
          <a:p>
            <a:pPr marL="0" indent="0">
              <a:buNone/>
            </a:pPr>
            <a:r>
              <a:rPr lang="en-GB" dirty="0" smtClean="0"/>
              <a:t>	</a:t>
            </a:r>
          </a:p>
          <a:p>
            <a:endParaRPr lang="en-GB" dirty="0"/>
          </a:p>
        </p:txBody>
      </p:sp>
    </p:spTree>
    <p:extLst>
      <p:ext uri="{BB962C8B-B14F-4D97-AF65-F5344CB8AC3E}">
        <p14:creationId xmlns:p14="http://schemas.microsoft.com/office/powerpoint/2010/main" val="763437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“automaton”: highly discursive figure in the 18</a:t>
            </a:r>
            <a:r>
              <a:rPr lang="en-GB" sz="2800" baseline="30000" dirty="0" smtClean="0"/>
              <a:t>th</a:t>
            </a:r>
            <a:r>
              <a:rPr lang="en-GB" sz="2800" dirty="0" smtClean="0"/>
              <a:t> century; ambivalent:</a:t>
            </a:r>
            <a:endParaRPr lang="en-GB" sz="2800" dirty="0"/>
          </a:p>
        </p:txBody>
      </p:sp>
      <p:sp>
        <p:nvSpPr>
          <p:cNvPr id="3" name="Content Placeholder 2"/>
          <p:cNvSpPr>
            <a:spLocks noGrp="1"/>
          </p:cNvSpPr>
          <p:nvPr>
            <p:ph idx="1"/>
          </p:nvPr>
        </p:nvSpPr>
        <p:spPr/>
        <p:txBody>
          <a:bodyPr>
            <a:normAutofit fontScale="25000" lnSpcReduction="20000"/>
          </a:bodyPr>
          <a:lstStyle/>
          <a:p>
            <a:r>
              <a:rPr lang="en-GB" sz="8000" dirty="0" smtClean="0"/>
              <a:t>automata constructed </a:t>
            </a:r>
            <a:r>
              <a:rPr lang="en-GB" sz="8000" dirty="0"/>
              <a:t>by </a:t>
            </a:r>
            <a:r>
              <a:rPr lang="en-GB" sz="8000" dirty="0" err="1"/>
              <a:t>Vaucanson</a:t>
            </a:r>
            <a:r>
              <a:rPr lang="en-GB" sz="8000" dirty="0"/>
              <a:t> </a:t>
            </a:r>
            <a:r>
              <a:rPr lang="en-GB" sz="8000" dirty="0" smtClean="0"/>
              <a:t> (mechanical digesting duck, etc. 1730s/40s)</a:t>
            </a:r>
          </a:p>
          <a:p>
            <a:endParaRPr lang="en-GB" sz="8000" dirty="0"/>
          </a:p>
          <a:p>
            <a:r>
              <a:rPr lang="en-GB" sz="8000" dirty="0" smtClean="0"/>
              <a:t> </a:t>
            </a:r>
            <a:r>
              <a:rPr lang="en-GB" sz="8000" dirty="0"/>
              <a:t>La </a:t>
            </a:r>
            <a:r>
              <a:rPr lang="en-GB" sz="8000" dirty="0" err="1" smtClean="0"/>
              <a:t>Mettrie</a:t>
            </a:r>
            <a:r>
              <a:rPr lang="en-GB" sz="8000" dirty="0" smtClean="0"/>
              <a:t>: </a:t>
            </a:r>
            <a:r>
              <a:rPr lang="en-GB" sz="8000" i="1" dirty="0" err="1" smtClean="0"/>
              <a:t>L’Homme</a:t>
            </a:r>
            <a:r>
              <a:rPr lang="en-GB" sz="8000" i="1" dirty="0" smtClean="0"/>
              <a:t>-Machine</a:t>
            </a:r>
            <a:r>
              <a:rPr lang="en-GB" sz="8000" dirty="0" smtClean="0"/>
              <a:t> (1747): “The human body is a self-winding machine, a living representation in perpetual motion.”; </a:t>
            </a:r>
            <a:r>
              <a:rPr lang="en-GB" sz="8000" i="1" dirty="0" smtClean="0"/>
              <a:t>Discourse on</a:t>
            </a:r>
            <a:r>
              <a:rPr lang="en-GB" sz="8000" dirty="0" smtClean="0"/>
              <a:t> </a:t>
            </a:r>
            <a:r>
              <a:rPr lang="en-GB" sz="8000" i="1" dirty="0" smtClean="0"/>
              <a:t>Happiness </a:t>
            </a:r>
            <a:r>
              <a:rPr lang="en-GB" sz="8000" dirty="0" smtClean="0"/>
              <a:t>(1748) (a materialist view on Happiness)</a:t>
            </a:r>
          </a:p>
          <a:p>
            <a:endParaRPr lang="en-GB" sz="8000" dirty="0" smtClean="0"/>
          </a:p>
          <a:p>
            <a:r>
              <a:rPr lang="en-GB" sz="8000" dirty="0" smtClean="0"/>
              <a:t>Bentham and others:  the automaton possesses a dangerous “mind” </a:t>
            </a:r>
            <a:r>
              <a:rPr lang="en-GB" sz="8000" dirty="0"/>
              <a:t>of </a:t>
            </a:r>
            <a:r>
              <a:rPr lang="en-GB" sz="8000" dirty="0" smtClean="0"/>
              <a:t>its own.</a:t>
            </a:r>
          </a:p>
          <a:p>
            <a:endParaRPr lang="en-GB" sz="8000" dirty="0" smtClean="0"/>
          </a:p>
          <a:p>
            <a:r>
              <a:rPr lang="en-GB" sz="8000" dirty="0"/>
              <a:t>a</a:t>
            </a:r>
            <a:r>
              <a:rPr lang="en-GB" sz="8000" dirty="0" smtClean="0"/>
              <a:t>nxiety: that Man becomes  automaton: </a:t>
            </a:r>
            <a:r>
              <a:rPr lang="en-GB" sz="8000" i="1" dirty="0" smtClean="0"/>
              <a:t>“</a:t>
            </a:r>
            <a:r>
              <a:rPr lang="en-GB" sz="8000" i="1" dirty="0" err="1" smtClean="0"/>
              <a:t>L’effet</a:t>
            </a:r>
            <a:r>
              <a:rPr lang="en-GB" sz="8000" i="1" dirty="0" smtClean="0"/>
              <a:t> </a:t>
            </a:r>
            <a:r>
              <a:rPr lang="en-GB" sz="8000" i="1" dirty="0" err="1" smtClean="0"/>
              <a:t>machinal</a:t>
            </a:r>
            <a:r>
              <a:rPr lang="en-GB" sz="8000" dirty="0" smtClean="0"/>
              <a:t>” --(Rousseau, </a:t>
            </a:r>
            <a:r>
              <a:rPr lang="en-GB" sz="8000" i="1" dirty="0" smtClean="0"/>
              <a:t>Confessions</a:t>
            </a:r>
            <a:r>
              <a:rPr lang="en-GB" sz="8000" dirty="0" smtClean="0"/>
              <a:t>)– becomes the </a:t>
            </a:r>
            <a:r>
              <a:rPr lang="en-GB" sz="8000" dirty="0" err="1" smtClean="0"/>
              <a:t>DeManian</a:t>
            </a:r>
            <a:r>
              <a:rPr lang="en-GB" sz="8000" dirty="0" smtClean="0"/>
              <a:t> prototype for the mechanical operation of text through </a:t>
            </a:r>
            <a:r>
              <a:rPr lang="en-GB" sz="8000" dirty="0" err="1" smtClean="0"/>
              <a:t>troping</a:t>
            </a:r>
            <a:r>
              <a:rPr lang="en-GB" sz="8000" dirty="0" smtClean="0"/>
              <a:t>; text-as-machine, automatic and dynamic.</a:t>
            </a:r>
          </a:p>
          <a:p>
            <a:pPr marL="0" indent="0">
              <a:buNone/>
            </a:pPr>
            <a:r>
              <a:rPr lang="en-GB" sz="8000" dirty="0"/>
              <a:t>	</a:t>
            </a:r>
            <a:r>
              <a:rPr lang="en-GB" sz="8000" dirty="0" smtClean="0"/>
              <a:t>	“…</a:t>
            </a:r>
            <a:r>
              <a:rPr lang="en-GB" sz="8000" i="1" dirty="0" err="1" smtClean="0"/>
              <a:t>l’effet</a:t>
            </a:r>
            <a:r>
              <a:rPr lang="en-GB" sz="8000" i="1" dirty="0" smtClean="0"/>
              <a:t> </a:t>
            </a:r>
            <a:r>
              <a:rPr lang="en-GB" sz="8000" i="1" dirty="0" err="1" smtClean="0"/>
              <a:t>machinal</a:t>
            </a:r>
            <a:r>
              <a:rPr lang="en-GB" sz="8000" i="1" dirty="0" smtClean="0"/>
              <a:t> </a:t>
            </a:r>
            <a:r>
              <a:rPr lang="en-GB" sz="8000" dirty="0" smtClean="0"/>
              <a:t>is responsible for effects of meaning 		generated by sheer contingency, elements of </a:t>
            </a:r>
            <a:r>
              <a:rPr lang="en-GB" sz="8000" dirty="0" err="1" smtClean="0"/>
              <a:t>uncontrol</a:t>
            </a:r>
            <a:r>
              <a:rPr lang="en-GB" sz="8000" dirty="0" smtClean="0"/>
              <a:t> and 		improvisation.” (A. </a:t>
            </a:r>
            <a:r>
              <a:rPr lang="en-GB" sz="8000" dirty="0" err="1" smtClean="0"/>
              <a:t>Ronell</a:t>
            </a:r>
            <a:r>
              <a:rPr lang="en-GB" sz="8000" dirty="0" smtClean="0"/>
              <a:t>, </a:t>
            </a:r>
            <a:r>
              <a:rPr lang="en-GB" sz="8000" i="1" dirty="0" smtClean="0"/>
              <a:t>Stupidity</a:t>
            </a:r>
            <a:r>
              <a:rPr lang="en-GB" sz="8000" dirty="0" smtClean="0"/>
              <a:t>, 2002, 98.</a:t>
            </a:r>
            <a:endParaRPr lang="en-GB" sz="8000" i="1" dirty="0" smtClean="0"/>
          </a:p>
          <a:p>
            <a:pPr marL="0" indent="0">
              <a:buNone/>
            </a:pPr>
            <a:endParaRPr lang="en-GB" dirty="0"/>
          </a:p>
        </p:txBody>
      </p:sp>
    </p:spTree>
    <p:extLst>
      <p:ext uri="{BB962C8B-B14F-4D97-AF65-F5344CB8AC3E}">
        <p14:creationId xmlns:p14="http://schemas.microsoft.com/office/powerpoint/2010/main" val="1089728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Starting points:</a:t>
            </a:r>
            <a:endParaRPr lang="en-GB" dirty="0"/>
          </a:p>
        </p:txBody>
      </p:sp>
      <p:sp>
        <p:nvSpPr>
          <p:cNvPr id="3" name="Content Placeholder 2"/>
          <p:cNvSpPr>
            <a:spLocks noGrp="1"/>
          </p:cNvSpPr>
          <p:nvPr>
            <p:ph idx="1"/>
          </p:nvPr>
        </p:nvSpPr>
        <p:spPr/>
        <p:txBody>
          <a:bodyPr>
            <a:normAutofit fontScale="92500" lnSpcReduction="20000"/>
          </a:bodyPr>
          <a:lstStyle/>
          <a:p>
            <a:pPr marL="914400" lvl="1" indent="-514350">
              <a:buAutoNum type="arabicParenR"/>
            </a:pPr>
            <a:r>
              <a:rPr lang="en-GB" dirty="0" smtClean="0"/>
              <a:t>A working definition and characterisation of “Deconstruction” and a proposition about why it is so generative for reading Bentham’s philosophy of language</a:t>
            </a:r>
          </a:p>
          <a:p>
            <a:pPr marL="400050" lvl="1" indent="0">
              <a:buNone/>
            </a:pPr>
            <a:endParaRPr lang="en-GB" dirty="0" smtClean="0"/>
          </a:p>
          <a:p>
            <a:pPr marL="914400" lvl="1" indent="-514350">
              <a:buAutoNum type="arabicParenR" startAt="2"/>
            </a:pPr>
            <a:r>
              <a:rPr lang="en-GB" dirty="0" smtClean="0"/>
              <a:t>Bentham’s resistance to some metaphysical presumptions  from the very beginning of his writing career– a “deconstructive” perspective</a:t>
            </a:r>
          </a:p>
          <a:p>
            <a:pPr marL="914400" lvl="1" indent="-514350">
              <a:buAutoNum type="arabicParenR" startAt="2"/>
            </a:pPr>
            <a:endParaRPr lang="en-GB" dirty="0" smtClean="0"/>
          </a:p>
          <a:p>
            <a:pPr marL="914400" lvl="1" indent="-514350">
              <a:buAutoNum type="arabicParenR" startAt="2"/>
            </a:pPr>
            <a:r>
              <a:rPr lang="en-GB" dirty="0" smtClean="0"/>
              <a:t>Bentham might not entirely have </a:t>
            </a:r>
            <a:r>
              <a:rPr lang="en-GB" i="1" dirty="0" smtClean="0"/>
              <a:t>embraced </a:t>
            </a:r>
            <a:r>
              <a:rPr lang="en-GB" dirty="0" smtClean="0"/>
              <a:t>many of the deconstructive approaches to language– despite fully recognizing them.   </a:t>
            </a:r>
          </a:p>
          <a:p>
            <a:pPr marL="914400" lvl="1" indent="-514350">
              <a:buAutoNum type="arabicParenR" startAt="2"/>
            </a:pPr>
            <a:endParaRPr lang="en-GB" dirty="0" smtClean="0"/>
          </a:p>
          <a:p>
            <a:pPr marL="914400" lvl="1" indent="-514350">
              <a:buAutoNum type="arabicParenR"/>
            </a:pPr>
            <a:endParaRPr lang="en-GB" dirty="0" smtClean="0"/>
          </a:p>
          <a:p>
            <a:pPr marL="514350" indent="-514350">
              <a:buAutoNum type="arabicParenR"/>
            </a:pPr>
            <a:endParaRPr lang="en-GB" dirty="0" smtClean="0"/>
          </a:p>
          <a:p>
            <a:endParaRPr lang="en-GB" dirty="0"/>
          </a:p>
        </p:txBody>
      </p:sp>
    </p:spTree>
    <p:extLst>
      <p:ext uri="{BB962C8B-B14F-4D97-AF65-F5344CB8AC3E}">
        <p14:creationId xmlns:p14="http://schemas.microsoft.com/office/powerpoint/2010/main" val="3983999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2800" dirty="0" smtClean="0"/>
              <a:t>However, parallel to the disparaged automaton, Bentham revolutionizes the efficacy of sovereignty.</a:t>
            </a:r>
            <a:endParaRPr lang="en-GB" sz="2800" dirty="0"/>
          </a:p>
        </p:txBody>
      </p:sp>
      <p:sp>
        <p:nvSpPr>
          <p:cNvPr id="3" name="Content Placeholder 2"/>
          <p:cNvSpPr>
            <a:spLocks noGrp="1"/>
          </p:cNvSpPr>
          <p:nvPr>
            <p:ph idx="1"/>
          </p:nvPr>
        </p:nvSpPr>
        <p:spPr/>
        <p:txBody>
          <a:bodyPr>
            <a:noAutofit/>
          </a:bodyPr>
          <a:lstStyle/>
          <a:p>
            <a:pPr marL="0" indent="0">
              <a:buNone/>
            </a:pPr>
            <a:r>
              <a:rPr lang="en-GB" sz="2000" dirty="0" smtClean="0"/>
              <a:t>As argued by Guillaume </a:t>
            </a:r>
            <a:r>
              <a:rPr lang="en-GB" sz="2000" dirty="0" err="1" smtClean="0"/>
              <a:t>Tusseau</a:t>
            </a:r>
            <a:r>
              <a:rPr lang="en-GB" sz="2000" dirty="0" smtClean="0"/>
              <a:t>,</a:t>
            </a:r>
          </a:p>
          <a:p>
            <a:endParaRPr lang="en-GB" sz="2000" dirty="0" smtClean="0"/>
          </a:p>
          <a:p>
            <a:r>
              <a:rPr lang="en-GB" sz="2000" dirty="0" smtClean="0"/>
              <a:t>Sovereignty for Bentham is </a:t>
            </a:r>
            <a:r>
              <a:rPr lang="en-GB" sz="2000" i="1" dirty="0" smtClean="0"/>
              <a:t>not</a:t>
            </a:r>
            <a:r>
              <a:rPr lang="en-GB" sz="2000" dirty="0" smtClean="0"/>
              <a:t>, as in the philosophy of John Austin, a single  monolithic power that makes law;  </a:t>
            </a:r>
          </a:p>
          <a:p>
            <a:r>
              <a:rPr lang="en-GB" sz="2000" dirty="0" smtClean="0"/>
              <a:t>Sovereignty is confer-able, adoptable, and divisible</a:t>
            </a:r>
            <a:r>
              <a:rPr lang="en-GB" sz="2000" dirty="0"/>
              <a:t>. </a:t>
            </a:r>
            <a:endParaRPr lang="en-GB" sz="2000" dirty="0" smtClean="0"/>
          </a:p>
          <a:p>
            <a:pPr marL="0" indent="0">
              <a:buNone/>
            </a:pPr>
            <a:r>
              <a:rPr lang="en-GB" sz="2000" dirty="0"/>
              <a:t>	</a:t>
            </a:r>
            <a:r>
              <a:rPr lang="en-GB" sz="2000" dirty="0" smtClean="0"/>
              <a:t>	--can </a:t>
            </a:r>
            <a:r>
              <a:rPr lang="en-GB" sz="2000" dirty="0"/>
              <a:t>be shared by several </a:t>
            </a:r>
            <a:r>
              <a:rPr lang="en-GB" sz="2000" dirty="0" smtClean="0"/>
              <a:t>masters 			</a:t>
            </a:r>
          </a:p>
          <a:p>
            <a:pPr marL="0" indent="0">
              <a:buNone/>
            </a:pPr>
            <a:r>
              <a:rPr lang="en-GB" sz="2000" dirty="0" smtClean="0"/>
              <a:t>		--works only in </a:t>
            </a:r>
            <a:r>
              <a:rPr lang="en-GB" sz="2000" dirty="0"/>
              <a:t>conjunction with what its </a:t>
            </a:r>
            <a:r>
              <a:rPr lang="en-GB" sz="2000" dirty="0" smtClean="0"/>
              <a:t>				subjects </a:t>
            </a:r>
            <a:r>
              <a:rPr lang="en-GB" sz="2000" i="1" dirty="0"/>
              <a:t>do</a:t>
            </a:r>
            <a:r>
              <a:rPr lang="en-GB" sz="2000" dirty="0"/>
              <a:t> with </a:t>
            </a:r>
            <a:r>
              <a:rPr lang="en-GB" sz="2000" dirty="0" smtClean="0"/>
              <a:t>it </a:t>
            </a:r>
          </a:p>
          <a:p>
            <a:pPr marL="0" indent="0">
              <a:buNone/>
            </a:pPr>
            <a:r>
              <a:rPr lang="en-GB" sz="2000" dirty="0"/>
              <a:t>	</a:t>
            </a:r>
            <a:r>
              <a:rPr lang="en-GB" sz="2000" dirty="0" smtClean="0"/>
              <a:t>	--”…a law is defined … by the </a:t>
            </a:r>
            <a:r>
              <a:rPr lang="en-GB" sz="2000" dirty="0" err="1" smtClean="0"/>
              <a:t>soveereign’s</a:t>
            </a:r>
            <a:r>
              <a:rPr lang="en-GB" sz="2000" dirty="0" smtClean="0"/>
              <a:t>  trusting on the 		expectation of certain events that should act as a motive.” </a:t>
            </a:r>
          </a:p>
          <a:p>
            <a:pPr marL="0" indent="0">
              <a:buNone/>
            </a:pPr>
            <a:r>
              <a:rPr lang="en-GB" sz="2000" dirty="0"/>
              <a:t>	</a:t>
            </a:r>
            <a:r>
              <a:rPr lang="en-GB" sz="2000" dirty="0" smtClean="0"/>
              <a:t>	(G. </a:t>
            </a:r>
            <a:r>
              <a:rPr lang="en-GB" sz="2000" dirty="0" err="1" smtClean="0"/>
              <a:t>Tusseau</a:t>
            </a:r>
            <a:r>
              <a:rPr lang="en-GB" sz="2000" dirty="0" smtClean="0"/>
              <a:t>, “Positivist </a:t>
            </a:r>
            <a:r>
              <a:rPr lang="en-GB" sz="2000" dirty="0"/>
              <a:t>Jurisprudence Confronted: </a:t>
            </a:r>
            <a:r>
              <a:rPr lang="en-GB" sz="2000" dirty="0" smtClean="0"/>
              <a:t>			Jeremy </a:t>
            </a:r>
            <a:r>
              <a:rPr lang="en-GB" sz="2000" dirty="0"/>
              <a:t>Bentham and </a:t>
            </a:r>
            <a:r>
              <a:rPr lang="en-GB" sz="2000" dirty="0" smtClean="0"/>
              <a:t>John </a:t>
            </a:r>
            <a:r>
              <a:rPr lang="en-GB" sz="2000" dirty="0"/>
              <a:t>Austin on the Concept of a </a:t>
            </a:r>
            <a:r>
              <a:rPr lang="en-GB" sz="2000" dirty="0" smtClean="0"/>
              <a:t>			Legal </a:t>
            </a:r>
            <a:r>
              <a:rPr lang="en-GB" sz="2000" dirty="0"/>
              <a:t>Power,” 2007, </a:t>
            </a:r>
            <a:r>
              <a:rPr lang="en-GB" sz="2000" dirty="0" smtClean="0"/>
              <a:t>12)</a:t>
            </a:r>
            <a:endParaRPr lang="en-GB" sz="2000" dirty="0"/>
          </a:p>
        </p:txBody>
      </p:sp>
    </p:spTree>
    <p:extLst>
      <p:ext uri="{BB962C8B-B14F-4D97-AF65-F5344CB8AC3E}">
        <p14:creationId xmlns:p14="http://schemas.microsoft.com/office/powerpoint/2010/main" val="2765172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Legal positivism</a:t>
            </a:r>
            <a:endParaRPr lang="en-GB" sz="3200" dirty="0"/>
          </a:p>
        </p:txBody>
      </p:sp>
      <p:sp>
        <p:nvSpPr>
          <p:cNvPr id="3" name="Content Placeholder 2"/>
          <p:cNvSpPr>
            <a:spLocks noGrp="1"/>
          </p:cNvSpPr>
          <p:nvPr>
            <p:ph idx="1"/>
          </p:nvPr>
        </p:nvSpPr>
        <p:spPr/>
        <p:txBody>
          <a:bodyPr>
            <a:normAutofit/>
          </a:bodyPr>
          <a:lstStyle/>
          <a:p>
            <a:pPr marL="0" indent="0">
              <a:buNone/>
            </a:pPr>
            <a:endParaRPr lang="en-GB" dirty="0"/>
          </a:p>
          <a:p>
            <a:pPr marL="857250" lvl="1" indent="-457200">
              <a:buFont typeface="Arial" panose="020B0604020202020204" pitchFamily="34" charset="0"/>
              <a:buChar char="•"/>
            </a:pPr>
            <a:r>
              <a:rPr lang="en-GB" dirty="0" smtClean="0"/>
              <a:t>“the simple contention that it is in no sense a necessary truth that laws reproduce or satisfy certain demands of morality, though in fact they have often done so.” </a:t>
            </a:r>
          </a:p>
          <a:p>
            <a:pPr marL="800100" lvl="2" indent="0">
              <a:buNone/>
            </a:pPr>
            <a:r>
              <a:rPr lang="en-GB" sz="1600" dirty="0"/>
              <a:t>	</a:t>
            </a:r>
            <a:r>
              <a:rPr lang="en-GB" sz="1600" dirty="0" smtClean="0"/>
              <a:t>	</a:t>
            </a:r>
            <a:r>
              <a:rPr lang="en-GB" dirty="0" smtClean="0"/>
              <a:t>(H.L.A. Hart, </a:t>
            </a:r>
            <a:r>
              <a:rPr lang="en-GB" i="1" dirty="0" smtClean="0"/>
              <a:t>The Concept of Law</a:t>
            </a:r>
            <a:r>
              <a:rPr lang="en-GB" dirty="0" smtClean="0"/>
              <a:t>, 1961, 181-182)</a:t>
            </a:r>
          </a:p>
          <a:p>
            <a:pPr marL="800100" lvl="2" indent="0">
              <a:buNone/>
            </a:pPr>
            <a:endParaRPr lang="en-GB" dirty="0" smtClean="0"/>
          </a:p>
          <a:p>
            <a:pPr lvl="2" indent="-342900"/>
            <a:r>
              <a:rPr lang="en-GB" sz="2800" dirty="0" smtClean="0"/>
              <a:t>the main question of legal positivism: is law </a:t>
            </a:r>
            <a:r>
              <a:rPr lang="en-GB" sz="2800" i="1" dirty="0" smtClean="0"/>
              <a:t>autonomous</a:t>
            </a:r>
            <a:r>
              <a:rPr lang="en-GB" sz="2800" dirty="0" smtClean="0"/>
              <a:t> [from morals]?</a:t>
            </a:r>
          </a:p>
          <a:p>
            <a:pPr lvl="2" indent="-342900"/>
            <a:endParaRPr lang="en-GB" dirty="0" smtClean="0"/>
          </a:p>
          <a:p>
            <a:pPr marL="800100" lvl="2" indent="0">
              <a:buNone/>
            </a:pPr>
            <a:endParaRPr lang="en-GB" dirty="0" smtClean="0"/>
          </a:p>
          <a:p>
            <a:pPr marL="800100" lvl="2" indent="0">
              <a:buNone/>
            </a:pPr>
            <a:endParaRPr lang="en-GB" sz="1600" u="sng" dirty="0"/>
          </a:p>
          <a:p>
            <a:endParaRPr lang="en-GB" sz="2800" dirty="0"/>
          </a:p>
        </p:txBody>
      </p:sp>
    </p:spTree>
    <p:extLst>
      <p:ext uri="{BB962C8B-B14F-4D97-AF65-F5344CB8AC3E}">
        <p14:creationId xmlns:p14="http://schemas.microsoft.com/office/powerpoint/2010/main" val="4038867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70000"/>
              </a:lnSpc>
            </a:pPr>
            <a:r>
              <a:rPr lang="en-GB" sz="3100" dirty="0" smtClean="0"/>
              <a:t/>
            </a:r>
            <a:br>
              <a:rPr lang="en-GB" sz="3100" dirty="0" smtClean="0"/>
            </a:br>
            <a:r>
              <a:rPr lang="en-GB" sz="3100" dirty="0" smtClean="0"/>
              <a:t>J.L. Austin’s </a:t>
            </a:r>
            <a:r>
              <a:rPr lang="en-GB" sz="3100" i="1" dirty="0"/>
              <a:t>How to do </a:t>
            </a:r>
            <a:r>
              <a:rPr lang="en-GB" sz="3100" i="1" dirty="0" smtClean="0"/>
              <a:t>Things </a:t>
            </a:r>
            <a:r>
              <a:rPr lang="en-GB" sz="3100" i="1" dirty="0"/>
              <a:t>with </a:t>
            </a:r>
            <a:r>
              <a:rPr lang="en-GB" sz="3100" i="1" dirty="0" smtClean="0"/>
              <a:t>Words</a:t>
            </a:r>
            <a:r>
              <a:rPr lang="en-GB" sz="3100" dirty="0" smtClean="0"/>
              <a:t> </a:t>
            </a:r>
            <a:r>
              <a:rPr lang="en-GB" sz="3100" dirty="0"/>
              <a:t>(series </a:t>
            </a:r>
            <a:r>
              <a:rPr lang="en-GB" sz="3100" dirty="0" smtClean="0"/>
              <a:t>of lectures </a:t>
            </a:r>
            <a:r>
              <a:rPr lang="en-GB" sz="3100" dirty="0"/>
              <a:t>delivered at Harvard University in </a:t>
            </a:r>
            <a:r>
              <a:rPr lang="en-GB" sz="3100" dirty="0" smtClean="0"/>
              <a:t>1955)</a:t>
            </a:r>
            <a:r>
              <a:rPr lang="en-GB" dirty="0"/>
              <a:t/>
            </a:r>
            <a:br>
              <a:rPr lang="en-GB" dirty="0"/>
            </a:b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Austin lays out conditions</a:t>
            </a:r>
            <a:r>
              <a:rPr lang="en-GB" dirty="0"/>
              <a:t>, categories, and philosophical implications of the </a:t>
            </a:r>
            <a:r>
              <a:rPr lang="en-GB" dirty="0" err="1"/>
              <a:t>performative</a:t>
            </a:r>
            <a:r>
              <a:rPr lang="en-GB" dirty="0"/>
              <a:t> </a:t>
            </a:r>
            <a:r>
              <a:rPr lang="en-GB" dirty="0" smtClean="0"/>
              <a:t>utterance</a:t>
            </a:r>
          </a:p>
          <a:p>
            <a:pPr marL="0" indent="0">
              <a:buNone/>
            </a:pPr>
            <a:endParaRPr lang="en-GB" dirty="0" smtClean="0"/>
          </a:p>
          <a:p>
            <a:r>
              <a:rPr lang="en-GB" dirty="0" smtClean="0"/>
              <a:t>often used </a:t>
            </a:r>
            <a:r>
              <a:rPr lang="en-GB" dirty="0"/>
              <a:t>law as </a:t>
            </a:r>
            <a:r>
              <a:rPr lang="en-GB" dirty="0" smtClean="0"/>
              <a:t>example</a:t>
            </a:r>
          </a:p>
          <a:p>
            <a:pPr marL="0" indent="0">
              <a:buNone/>
            </a:pPr>
            <a:endParaRPr lang="en-GB" dirty="0" smtClean="0"/>
          </a:p>
          <a:p>
            <a:r>
              <a:rPr lang="en-GB" dirty="0" smtClean="0"/>
              <a:t>Primary point: that </a:t>
            </a:r>
            <a:r>
              <a:rPr lang="en-GB" dirty="0"/>
              <a:t>the referential structure of the Statement has always been the presumed approach </a:t>
            </a:r>
            <a:r>
              <a:rPr lang="en-GB" dirty="0" smtClean="0"/>
              <a:t> in the philosophy of </a:t>
            </a:r>
            <a:r>
              <a:rPr lang="en-GB" dirty="0"/>
              <a:t>language. </a:t>
            </a:r>
            <a:endParaRPr lang="en-GB" dirty="0" smtClean="0"/>
          </a:p>
          <a:p>
            <a:endParaRPr lang="en-GB" dirty="0"/>
          </a:p>
          <a:p>
            <a:r>
              <a:rPr lang="en-GB" dirty="0" smtClean="0"/>
              <a:t>philosophy </a:t>
            </a:r>
            <a:r>
              <a:rPr lang="en-GB" dirty="0"/>
              <a:t>has proceeded from metaphysical investments in the Truth behind all representation.  </a:t>
            </a:r>
            <a:endParaRPr lang="en-GB" dirty="0" smtClean="0"/>
          </a:p>
          <a:p>
            <a:pPr marL="0" indent="0">
              <a:buNone/>
            </a:pPr>
            <a:endParaRPr lang="en-GB" dirty="0" smtClean="0"/>
          </a:p>
          <a:p>
            <a:r>
              <a:rPr lang="en-GB" dirty="0" smtClean="0"/>
              <a:t>Austin’s program: </a:t>
            </a:r>
            <a:r>
              <a:rPr lang="en-GB" dirty="0"/>
              <a:t>for the “</a:t>
            </a:r>
            <a:r>
              <a:rPr lang="en-GB" dirty="0" err="1"/>
              <a:t>performative</a:t>
            </a:r>
            <a:r>
              <a:rPr lang="en-GB" dirty="0"/>
              <a:t>” utterance </a:t>
            </a:r>
            <a:r>
              <a:rPr lang="en-GB" dirty="0" smtClean="0"/>
              <a:t>to de-throne </a:t>
            </a:r>
            <a:r>
              <a:rPr lang="en-GB" dirty="0"/>
              <a:t>abstract Truth to replace it with something </a:t>
            </a:r>
            <a:r>
              <a:rPr lang="en-GB" dirty="0" smtClean="0"/>
              <a:t>material (language).  </a:t>
            </a:r>
          </a:p>
          <a:p>
            <a:pPr marL="0" indent="0">
              <a:buNone/>
            </a:pPr>
            <a:endParaRPr lang="en-GB" dirty="0"/>
          </a:p>
          <a:p>
            <a:endParaRPr lang="en-GB" i="1" dirty="0"/>
          </a:p>
        </p:txBody>
      </p:sp>
    </p:spTree>
    <p:extLst>
      <p:ext uri="{BB962C8B-B14F-4D97-AF65-F5344CB8AC3E}">
        <p14:creationId xmlns:p14="http://schemas.microsoft.com/office/powerpoint/2010/main" val="273359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JL Austin’s </a:t>
            </a:r>
            <a:r>
              <a:rPr lang="en-GB" dirty="0"/>
              <a:t>notion of sovereignty: </a:t>
            </a:r>
            <a:br>
              <a:rPr lang="en-GB" dirty="0"/>
            </a:br>
            <a:endParaRPr lang="en-US" dirty="0"/>
          </a:p>
        </p:txBody>
      </p:sp>
      <p:sp>
        <p:nvSpPr>
          <p:cNvPr id="3" name="Content Placeholder 2"/>
          <p:cNvSpPr>
            <a:spLocks noGrp="1"/>
          </p:cNvSpPr>
          <p:nvPr>
            <p:ph idx="1"/>
          </p:nvPr>
        </p:nvSpPr>
        <p:spPr/>
        <p:txBody>
          <a:bodyPr>
            <a:normAutofit/>
          </a:bodyPr>
          <a:lstStyle/>
          <a:p>
            <a:pPr marL="0" indent="0">
              <a:buNone/>
            </a:pPr>
            <a:r>
              <a:rPr lang="en-GB" dirty="0" smtClean="0"/>
              <a:t>	sovereignty is constituted linguistically, 	through the performance of speech acts 	and inter-subjective, concomitant 	acceptance of those speech acts within a 	given community.</a:t>
            </a:r>
          </a:p>
          <a:p>
            <a:endParaRPr lang="en-GB" dirty="0"/>
          </a:p>
          <a:p>
            <a:pPr marL="0" indent="0">
              <a:buNone/>
            </a:pPr>
            <a:endParaRPr lang="en-GB" dirty="0"/>
          </a:p>
          <a:p>
            <a:endParaRPr lang="en-GB" dirty="0" smtClean="0"/>
          </a:p>
          <a:p>
            <a:pPr marL="0" indent="0">
              <a:buNone/>
            </a:pPr>
            <a:endParaRPr lang="en-GB" dirty="0"/>
          </a:p>
          <a:p>
            <a:endParaRPr lang="en-US" dirty="0"/>
          </a:p>
        </p:txBody>
      </p:sp>
    </p:spTree>
    <p:extLst>
      <p:ext uri="{BB962C8B-B14F-4D97-AF65-F5344CB8AC3E}">
        <p14:creationId xmlns:p14="http://schemas.microsoft.com/office/powerpoint/2010/main" val="781491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J.L. Austin on the </a:t>
            </a:r>
            <a:r>
              <a:rPr lang="en-GB" dirty="0" err="1" smtClean="0"/>
              <a:t>performative</a:t>
            </a:r>
            <a:r>
              <a:rPr lang="en-GB" dirty="0" smtClean="0"/>
              <a:t> utterance: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an </a:t>
            </a:r>
            <a:r>
              <a:rPr lang="en-GB" dirty="0"/>
              <a:t>act which takes place through, and because of, language; </a:t>
            </a:r>
            <a:r>
              <a:rPr lang="en-GB" dirty="0" smtClean="0"/>
              <a:t>words </a:t>
            </a:r>
            <a:r>
              <a:rPr lang="en-GB" dirty="0"/>
              <a:t>themselves either perform an act in their very </a:t>
            </a:r>
            <a:r>
              <a:rPr lang="en-GB" dirty="0" smtClean="0"/>
              <a:t>utterance: “illocution”, </a:t>
            </a:r>
            <a:r>
              <a:rPr lang="en-GB" dirty="0"/>
              <a:t>or, they </a:t>
            </a:r>
            <a:r>
              <a:rPr lang="en-GB" dirty="0" smtClean="0"/>
              <a:t>inscribe </a:t>
            </a:r>
            <a:r>
              <a:rPr lang="en-GB" dirty="0"/>
              <a:t>a consequential </a:t>
            </a:r>
            <a:r>
              <a:rPr lang="en-GB" dirty="0" smtClean="0"/>
              <a:t>action (</a:t>
            </a:r>
            <a:r>
              <a:rPr lang="en-GB" dirty="0" err="1" smtClean="0"/>
              <a:t>perlocution</a:t>
            </a:r>
            <a:r>
              <a:rPr lang="en-GB" dirty="0" smtClean="0"/>
              <a:t>). </a:t>
            </a:r>
          </a:p>
          <a:p>
            <a:pPr marL="0" indent="0">
              <a:buNone/>
            </a:pPr>
            <a:endParaRPr lang="en-GB" dirty="0" smtClean="0"/>
          </a:p>
          <a:p>
            <a:r>
              <a:rPr lang="en-GB" dirty="0" smtClean="0"/>
              <a:t>The </a:t>
            </a:r>
            <a:r>
              <a:rPr lang="en-GB" dirty="0" err="1"/>
              <a:t>performative</a:t>
            </a:r>
            <a:r>
              <a:rPr lang="en-GB" dirty="0"/>
              <a:t> utterance is “happy” if the action is successfully performed. </a:t>
            </a:r>
            <a:endParaRPr lang="en-GB" dirty="0" smtClean="0"/>
          </a:p>
          <a:p>
            <a:pPr marL="0" indent="0">
              <a:buNone/>
            </a:pPr>
            <a:endParaRPr lang="en-GB" dirty="0" smtClean="0"/>
          </a:p>
          <a:p>
            <a:r>
              <a:rPr lang="en-GB" dirty="0" smtClean="0"/>
              <a:t>felicitous/ infelicitous replaces true/ false</a:t>
            </a:r>
            <a:endParaRPr lang="en-GB" dirty="0"/>
          </a:p>
        </p:txBody>
      </p:sp>
    </p:spTree>
    <p:extLst>
      <p:ext uri="{BB962C8B-B14F-4D97-AF65-F5344CB8AC3E}">
        <p14:creationId xmlns:p14="http://schemas.microsoft.com/office/powerpoint/2010/main" val="3921940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Crossovers between Bentham and Austin on “happiness”</a:t>
            </a:r>
            <a:endParaRPr lang="en-GB" dirty="0"/>
          </a:p>
        </p:txBody>
      </p:sp>
      <p:sp>
        <p:nvSpPr>
          <p:cNvPr id="3" name="Content Placeholder 2"/>
          <p:cNvSpPr>
            <a:spLocks noGrp="1"/>
          </p:cNvSpPr>
          <p:nvPr>
            <p:ph idx="1"/>
          </p:nvPr>
        </p:nvSpPr>
        <p:spPr/>
        <p:txBody>
          <a:bodyPr>
            <a:normAutofit fontScale="92500" lnSpcReduction="20000"/>
          </a:bodyPr>
          <a:lstStyle/>
          <a:p>
            <a:r>
              <a:rPr lang="en-GB" dirty="0"/>
              <a:t>B</a:t>
            </a:r>
            <a:r>
              <a:rPr lang="en-GB" dirty="0" smtClean="0"/>
              <a:t>oth philosophers theorise  “happiness” as linguistic operation</a:t>
            </a:r>
            <a:r>
              <a:rPr lang="en-GB" dirty="0"/>
              <a:t>, in particular, successful operation. </a:t>
            </a:r>
            <a:endParaRPr lang="en-GB" dirty="0" smtClean="0"/>
          </a:p>
          <a:p>
            <a:endParaRPr lang="en-GB" dirty="0" smtClean="0"/>
          </a:p>
          <a:p>
            <a:r>
              <a:rPr lang="en-GB" dirty="0" smtClean="0"/>
              <a:t>Bentham: sovereignty </a:t>
            </a:r>
            <a:r>
              <a:rPr lang="en-GB" dirty="0"/>
              <a:t>entailed a successful uptake of what the sovereign legislated in order for that law to bring about “happiness</a:t>
            </a:r>
            <a:r>
              <a:rPr lang="en-GB" dirty="0" smtClean="0"/>
              <a:t>.”</a:t>
            </a:r>
          </a:p>
          <a:p>
            <a:pPr marL="0" indent="0">
              <a:buNone/>
            </a:pPr>
            <a:endParaRPr lang="en-GB" dirty="0" smtClean="0"/>
          </a:p>
          <a:p>
            <a:r>
              <a:rPr lang="en-GB" dirty="0" smtClean="0"/>
              <a:t>  Felicific calculus: fundamentally </a:t>
            </a:r>
            <a:r>
              <a:rPr lang="en-GB" dirty="0" err="1"/>
              <a:t>performative</a:t>
            </a:r>
            <a:r>
              <a:rPr lang="en-GB" dirty="0"/>
              <a:t> in these consequential modes of operation</a:t>
            </a:r>
          </a:p>
        </p:txBody>
      </p:sp>
    </p:spTree>
    <p:extLst>
      <p:ext uri="{BB962C8B-B14F-4D97-AF65-F5344CB8AC3E}">
        <p14:creationId xmlns:p14="http://schemas.microsoft.com/office/powerpoint/2010/main" val="592823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Linguistic performativity in Bentham</a:t>
            </a:r>
            <a:r>
              <a:rPr lang="en-GB" dirty="0"/>
              <a:t> </a:t>
            </a:r>
            <a:r>
              <a:rPr lang="en-GB" dirty="0" smtClean="0"/>
              <a:t>and JL Austin</a:t>
            </a:r>
            <a:endParaRPr lang="en-GB" dirty="0"/>
          </a:p>
        </p:txBody>
      </p:sp>
      <p:sp>
        <p:nvSpPr>
          <p:cNvPr id="3" name="Content Placeholder 2"/>
          <p:cNvSpPr>
            <a:spLocks noGrp="1"/>
          </p:cNvSpPr>
          <p:nvPr>
            <p:ph idx="1"/>
          </p:nvPr>
        </p:nvSpPr>
        <p:spPr/>
        <p:txBody>
          <a:bodyPr>
            <a:normAutofit/>
          </a:bodyPr>
          <a:lstStyle/>
          <a:p>
            <a:r>
              <a:rPr lang="en-GB" dirty="0"/>
              <a:t>For Bentham, more pleasure is tallied if an object or law is “</a:t>
            </a:r>
            <a:r>
              <a:rPr lang="en-GB" i="1" dirty="0"/>
              <a:t>conducive</a:t>
            </a:r>
            <a:r>
              <a:rPr lang="en-GB" dirty="0"/>
              <a:t>” to happiness; </a:t>
            </a:r>
            <a:endParaRPr lang="en-GB" dirty="0" smtClean="0"/>
          </a:p>
          <a:p>
            <a:endParaRPr lang="en-GB" dirty="0" smtClean="0"/>
          </a:p>
          <a:p>
            <a:r>
              <a:rPr lang="en-GB" dirty="0" err="1" smtClean="0"/>
              <a:t>performative</a:t>
            </a:r>
            <a:r>
              <a:rPr lang="en-GB" dirty="0" smtClean="0"/>
              <a:t> “springs to action” effect legislation. </a:t>
            </a:r>
          </a:p>
          <a:p>
            <a:pPr marL="0" indent="0">
              <a:buNone/>
            </a:pPr>
            <a:endParaRPr lang="en-GB" dirty="0"/>
          </a:p>
          <a:p>
            <a:pPr marL="0" indent="0">
              <a:buNone/>
            </a:pPr>
            <a:r>
              <a:rPr lang="en-GB" dirty="0" smtClean="0"/>
              <a:t>A positivist </a:t>
            </a:r>
            <a:r>
              <a:rPr lang="en-GB" dirty="0"/>
              <a:t>activation of the law through linguistic performativity </a:t>
            </a:r>
            <a:r>
              <a:rPr lang="en-GB" dirty="0" smtClean="0"/>
              <a:t> </a:t>
            </a:r>
            <a:endParaRPr lang="en-GB" dirty="0"/>
          </a:p>
          <a:p>
            <a:endParaRPr lang="en-GB" dirty="0"/>
          </a:p>
        </p:txBody>
      </p:sp>
    </p:spTree>
    <p:extLst>
      <p:ext uri="{BB962C8B-B14F-4D97-AF65-F5344CB8AC3E}">
        <p14:creationId xmlns:p14="http://schemas.microsoft.com/office/powerpoint/2010/main" val="41534920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play of mischief: Bentham </a:t>
            </a:r>
            <a:r>
              <a:rPr lang="en-GB" i="1" dirty="0" smtClean="0"/>
              <a:t>and</a:t>
            </a:r>
            <a:r>
              <a:rPr lang="en-GB" dirty="0" smtClean="0"/>
              <a:t> Austin</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		</a:t>
            </a:r>
            <a:r>
              <a:rPr lang="en-GB" b="1" dirty="0" smtClean="0"/>
              <a:t>Bentham</a:t>
            </a:r>
            <a:r>
              <a:rPr lang="en-GB" dirty="0" smtClean="0"/>
              <a:t>: mischievousness</a:t>
            </a:r>
          </a:p>
          <a:p>
            <a:pPr marL="0" indent="0">
              <a:buNone/>
            </a:pPr>
            <a:endParaRPr lang="en-GB" dirty="0"/>
          </a:p>
          <a:p>
            <a:pPr marL="0" indent="0">
              <a:buNone/>
            </a:pPr>
            <a:r>
              <a:rPr lang="en-GB" dirty="0" smtClean="0"/>
              <a:t>		</a:t>
            </a:r>
            <a:r>
              <a:rPr lang="en-GB" b="1" dirty="0" smtClean="0"/>
              <a:t>JL Austin</a:t>
            </a:r>
            <a:r>
              <a:rPr lang="en-GB" dirty="0" smtClean="0"/>
              <a:t>: misfires, abuses, 				misapplications, </a:t>
            </a:r>
            <a:r>
              <a:rPr lang="en-GB" dirty="0" err="1" smtClean="0"/>
              <a:t>misinvocations</a:t>
            </a:r>
            <a:r>
              <a:rPr lang="en-GB" dirty="0" smtClean="0"/>
              <a:t>, 			insincerities, </a:t>
            </a:r>
            <a:r>
              <a:rPr lang="en-GB" dirty="0" err="1" smtClean="0"/>
              <a:t>misexecutions</a:t>
            </a:r>
            <a:r>
              <a:rPr lang="en-GB" dirty="0" smtClean="0"/>
              <a:t>, flaws, 			hitches  </a:t>
            </a:r>
          </a:p>
          <a:p>
            <a:pPr marL="0" indent="0">
              <a:buNone/>
            </a:pPr>
            <a:r>
              <a:rPr lang="en-GB" sz="2000" dirty="0" smtClean="0"/>
              <a:t>Footnote: Jacques </a:t>
            </a:r>
            <a:r>
              <a:rPr lang="en-GB" sz="2000" dirty="0" err="1" smtClean="0"/>
              <a:t>Lacan’s</a:t>
            </a:r>
            <a:r>
              <a:rPr lang="en-GB" sz="2000" dirty="0" smtClean="0"/>
              <a:t>  “missed encounter” might be an interesting correspondence to the above as he  aligns  “encounter” with  happiness  -that hardly -ever -happens (explicitly making  that etymological  connection for us )</a:t>
            </a:r>
            <a:endParaRPr lang="en-GB" sz="2000" dirty="0"/>
          </a:p>
          <a:p>
            <a:endParaRPr lang="en-GB" dirty="0" smtClean="0"/>
          </a:p>
          <a:p>
            <a:endParaRPr lang="en-GB" dirty="0"/>
          </a:p>
        </p:txBody>
      </p:sp>
    </p:spTree>
    <p:extLst>
      <p:ext uri="{BB962C8B-B14F-4D97-AF65-F5344CB8AC3E}">
        <p14:creationId xmlns:p14="http://schemas.microsoft.com/office/powerpoint/2010/main" val="27839728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Bentham on the high probability of mischievousness</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u="sng" dirty="0" smtClean="0"/>
              <a:t>From the Preface </a:t>
            </a:r>
            <a:r>
              <a:rPr lang="en-GB" u="sng" dirty="0"/>
              <a:t>to the </a:t>
            </a:r>
            <a:r>
              <a:rPr lang="en-GB" i="1" u="sng" dirty="0"/>
              <a:t>Fragment on </a:t>
            </a:r>
            <a:r>
              <a:rPr lang="en-GB" i="1" u="sng" dirty="0" smtClean="0"/>
              <a:t>Government:</a:t>
            </a:r>
          </a:p>
          <a:p>
            <a:pPr marL="0" indent="0">
              <a:buNone/>
            </a:pPr>
            <a:r>
              <a:rPr lang="en-GB" dirty="0" smtClean="0"/>
              <a:t>“…with respect to actions in general, there is no property in them that is calculated so readily to engage… as the </a:t>
            </a:r>
            <a:r>
              <a:rPr lang="en-GB" i="1" dirty="0" smtClean="0"/>
              <a:t>tendency</a:t>
            </a:r>
            <a:r>
              <a:rPr lang="en-GB" dirty="0"/>
              <a:t> </a:t>
            </a:r>
            <a:r>
              <a:rPr lang="en-GB" dirty="0" smtClean="0"/>
              <a:t>they may have </a:t>
            </a:r>
            <a:r>
              <a:rPr lang="en-GB" i="1" dirty="0" smtClean="0"/>
              <a:t>to</a:t>
            </a:r>
            <a:r>
              <a:rPr lang="en-GB" dirty="0"/>
              <a:t> </a:t>
            </a:r>
            <a:r>
              <a:rPr lang="en-GB" dirty="0" smtClean="0"/>
              <a:t>or </a:t>
            </a:r>
            <a:r>
              <a:rPr lang="en-GB" i="1" dirty="0" err="1" smtClean="0"/>
              <a:t>divergency</a:t>
            </a:r>
            <a:r>
              <a:rPr lang="en-GB" i="1" dirty="0" smtClean="0"/>
              <a:t>… from </a:t>
            </a:r>
            <a:r>
              <a:rPr lang="en-GB" dirty="0"/>
              <a:t>that which may be styled the </a:t>
            </a:r>
            <a:r>
              <a:rPr lang="en-GB" dirty="0" smtClean="0"/>
              <a:t>common </a:t>
            </a:r>
            <a:r>
              <a:rPr lang="en-GB" i="1" dirty="0" smtClean="0"/>
              <a:t>end</a:t>
            </a:r>
            <a:r>
              <a:rPr lang="en-GB" dirty="0" smtClean="0"/>
              <a:t>  of all of them… </a:t>
            </a:r>
            <a:r>
              <a:rPr lang="en-GB" i="1" dirty="0" smtClean="0"/>
              <a:t>Happiness</a:t>
            </a:r>
            <a:r>
              <a:rPr lang="en-GB" dirty="0" smtClean="0"/>
              <a:t>; and this </a:t>
            </a:r>
            <a:r>
              <a:rPr lang="en-GB" i="1" dirty="0" smtClean="0"/>
              <a:t>tendency</a:t>
            </a:r>
            <a:r>
              <a:rPr lang="en-GB" dirty="0" smtClean="0"/>
              <a:t> in any act is what we style its </a:t>
            </a:r>
            <a:r>
              <a:rPr lang="en-GB" i="1" dirty="0" smtClean="0"/>
              <a:t>utility</a:t>
            </a:r>
            <a:r>
              <a:rPr lang="en-GB" dirty="0" smtClean="0"/>
              <a:t>; as this </a:t>
            </a:r>
            <a:r>
              <a:rPr lang="en-GB" i="1" dirty="0" err="1" smtClean="0"/>
              <a:t>divergency</a:t>
            </a:r>
            <a:r>
              <a:rPr lang="en-GB" dirty="0" smtClean="0"/>
              <a:t> is that which we give the name </a:t>
            </a:r>
            <a:r>
              <a:rPr lang="en-GB" i="1" dirty="0" smtClean="0"/>
              <a:t>mischievousness…</a:t>
            </a:r>
          </a:p>
          <a:p>
            <a:pPr marL="0" indent="0">
              <a:buNone/>
            </a:pPr>
            <a:endParaRPr lang="en-GB" i="1" dirty="0" smtClean="0"/>
          </a:p>
          <a:p>
            <a:pPr marL="0" indent="0">
              <a:buNone/>
            </a:pPr>
            <a:endParaRPr lang="en-GB" dirty="0"/>
          </a:p>
        </p:txBody>
      </p:sp>
    </p:spTree>
    <p:extLst>
      <p:ext uri="{BB962C8B-B14F-4D97-AF65-F5344CB8AC3E}">
        <p14:creationId xmlns:p14="http://schemas.microsoft.com/office/powerpoint/2010/main" val="18808608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(continued...)</a:t>
            </a:r>
            <a:endParaRPr lang="en-GB" sz="3200" dirty="0"/>
          </a:p>
        </p:txBody>
      </p:sp>
      <p:sp>
        <p:nvSpPr>
          <p:cNvPr id="3" name="Content Placeholder 2"/>
          <p:cNvSpPr>
            <a:spLocks noGrp="1"/>
          </p:cNvSpPr>
          <p:nvPr>
            <p:ph idx="1"/>
          </p:nvPr>
        </p:nvSpPr>
        <p:spPr/>
        <p:txBody>
          <a:bodyPr/>
          <a:lstStyle/>
          <a:p>
            <a:r>
              <a:rPr lang="en-GB" dirty="0" smtClean="0"/>
              <a:t>… the mischievousness is the only way to make him see </a:t>
            </a:r>
            <a:r>
              <a:rPr lang="en-GB" i="1" dirty="0" smtClean="0"/>
              <a:t>clearly</a:t>
            </a:r>
            <a:r>
              <a:rPr lang="en-GB" dirty="0" smtClean="0"/>
              <a:t> that property of them which every man is in search of; the only way in fact to give him </a:t>
            </a:r>
            <a:r>
              <a:rPr lang="en-GB" i="1" dirty="0" smtClean="0"/>
              <a:t>satisfaction</a:t>
            </a:r>
            <a:r>
              <a:rPr lang="en-GB" dirty="0" smtClean="0"/>
              <a:t>.” </a:t>
            </a:r>
          </a:p>
          <a:p>
            <a:pPr marL="0" indent="0">
              <a:buNone/>
            </a:pPr>
            <a:r>
              <a:rPr lang="en-GB" dirty="0"/>
              <a:t>	</a:t>
            </a:r>
            <a:r>
              <a:rPr lang="en-GB" dirty="0" smtClean="0"/>
              <a:t>	</a:t>
            </a:r>
            <a:r>
              <a:rPr lang="en-GB" sz="2400" dirty="0" smtClean="0"/>
              <a:t>(Warnock citing Bentham, 5)</a:t>
            </a:r>
            <a:endParaRPr lang="en-GB" sz="2400" dirty="0"/>
          </a:p>
        </p:txBody>
      </p:sp>
    </p:spTree>
    <p:extLst>
      <p:ext uri="{BB962C8B-B14F-4D97-AF65-F5344CB8AC3E}">
        <p14:creationId xmlns:p14="http://schemas.microsoft.com/office/powerpoint/2010/main" val="1068200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Jacques Derrida; Paul </a:t>
            </a:r>
            <a:r>
              <a:rPr lang="en-GB" dirty="0" err="1" smtClean="0"/>
              <a:t>DeMan</a:t>
            </a:r>
            <a:endParaRPr lang="en-GB" dirty="0"/>
          </a:p>
        </p:txBody>
      </p:sp>
      <p:sp>
        <p:nvSpPr>
          <p:cNvPr id="3" name="Text Placeholder 2"/>
          <p:cNvSpPr>
            <a:spLocks noGrp="1"/>
          </p:cNvSpPr>
          <p:nvPr>
            <p:ph type="body" idx="1"/>
          </p:nvPr>
        </p:nvSpPr>
        <p:spPr/>
        <p:txBody>
          <a:bodyPr>
            <a:normAutofit fontScale="77500" lnSpcReduction="20000"/>
          </a:bodyPr>
          <a:lstStyle/>
          <a:p>
            <a:endParaRPr lang="en-GB" sz="2100" dirty="0" smtClean="0"/>
          </a:p>
          <a:p>
            <a:r>
              <a:rPr lang="en-GB" sz="2300" dirty="0" smtClean="0"/>
              <a:t>Jacques Derrida (Algerian, 1930-2004)</a:t>
            </a:r>
          </a:p>
          <a:p>
            <a:endParaRPr lang="en-GB" dirty="0"/>
          </a:p>
        </p:txBody>
      </p:sp>
      <p:sp>
        <p:nvSpPr>
          <p:cNvPr id="5" name="Text Placeholder 4"/>
          <p:cNvSpPr>
            <a:spLocks noGrp="1"/>
          </p:cNvSpPr>
          <p:nvPr>
            <p:ph type="body" sz="quarter" idx="3"/>
          </p:nvPr>
        </p:nvSpPr>
        <p:spPr>
          <a:xfrm>
            <a:off x="4644008" y="1484784"/>
            <a:ext cx="4041775" cy="639762"/>
          </a:xfrm>
        </p:spPr>
        <p:txBody>
          <a:bodyPr>
            <a:normAutofit/>
          </a:bodyPr>
          <a:lstStyle/>
          <a:p>
            <a:r>
              <a:rPr lang="en-GB" sz="1600" dirty="0" smtClean="0"/>
              <a:t>Paul de Man (Belgian, 1919-1983)</a:t>
            </a:r>
          </a:p>
          <a:p>
            <a:endParaRPr lang="en-GB" sz="1600" b="0" dirty="0"/>
          </a:p>
        </p:txBody>
      </p:sp>
      <p:pic>
        <p:nvPicPr>
          <p:cNvPr id="7" name="Content Placeholder 4" descr="https://encrypted-tbn2.gstatic.com/images?q=tbn:ANd9GcTzqrA8WISP1N324eGM7YujmGTfkb263Itks0BbCysypPFsOKh-">
            <a:hlinkClick r:id="rId2"/>
          </p:cNvPr>
          <p:cNvPicPr>
            <a:picLocks noGrp="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1505744" y="2974181"/>
            <a:ext cx="1943100" cy="2352675"/>
          </a:xfrm>
          <a:prstGeom prst="rect">
            <a:avLst/>
          </a:prstGeom>
          <a:noFill/>
          <a:ln>
            <a:noFill/>
          </a:ln>
        </p:spPr>
      </p:pic>
      <p:pic>
        <p:nvPicPr>
          <p:cNvPr id="8" name="Content Placeholder 7"/>
          <p:cNvPicPr>
            <a:picLocks noGrp="1"/>
          </p:cNvPicPr>
          <p:nvPr>
            <p:ph sz="quarter" idx="4"/>
          </p:nvPr>
        </p:nvPicPr>
        <p:blipFill>
          <a:blip r:embed="rId4">
            <a:extLst>
              <a:ext uri="{28A0092B-C50C-407E-A947-70E740481C1C}">
                <a14:useLocalDpi xmlns:a14="http://schemas.microsoft.com/office/drawing/2010/main" val="0"/>
              </a:ext>
            </a:extLst>
          </a:blip>
          <a:srcRect l="-29752" r="-29752"/>
          <a:stretch>
            <a:fillRect/>
          </a:stretch>
        </p:blipFill>
        <p:spPr bwMode="auto">
          <a:prstGeom prst="rect">
            <a:avLst/>
          </a:prstGeom>
          <a:noFill/>
          <a:ln>
            <a:noFill/>
          </a:ln>
        </p:spPr>
      </p:pic>
    </p:spTree>
    <p:extLst>
      <p:ext uri="{BB962C8B-B14F-4D97-AF65-F5344CB8AC3E}">
        <p14:creationId xmlns:p14="http://schemas.microsoft.com/office/powerpoint/2010/main" val="15083178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Mischievousness: an “inherent dilemma” that is constitutive</a:t>
            </a:r>
            <a:endParaRPr lang="en-GB" dirty="0"/>
          </a:p>
        </p:txBody>
      </p:sp>
      <p:sp>
        <p:nvSpPr>
          <p:cNvPr id="3" name="Content Placeholder 2"/>
          <p:cNvSpPr>
            <a:spLocks noGrp="1"/>
          </p:cNvSpPr>
          <p:nvPr>
            <p:ph idx="1"/>
          </p:nvPr>
        </p:nvSpPr>
        <p:spPr/>
        <p:txBody>
          <a:bodyPr>
            <a:normAutofit fontScale="25000" lnSpcReduction="20000"/>
          </a:bodyPr>
          <a:lstStyle/>
          <a:p>
            <a:pPr marL="0" indent="0">
              <a:buNone/>
            </a:pPr>
            <a:r>
              <a:rPr lang="en-GB" dirty="0" smtClean="0"/>
              <a:t>	</a:t>
            </a:r>
            <a:endParaRPr lang="en-GB" dirty="0"/>
          </a:p>
          <a:p>
            <a:pPr marL="0" indent="0">
              <a:buNone/>
            </a:pPr>
            <a:r>
              <a:rPr lang="en-GB" dirty="0" smtClean="0"/>
              <a:t>	</a:t>
            </a:r>
            <a:r>
              <a:rPr lang="en-GB" sz="8000" dirty="0" smtClean="0"/>
              <a:t>“[in deconstructive architecture]…Flaws are intrinsic to </a:t>
            </a:r>
          </a:p>
          <a:p>
            <a:pPr marL="0" indent="0">
              <a:buNone/>
            </a:pPr>
            <a:r>
              <a:rPr lang="en-GB" sz="8000" dirty="0"/>
              <a:t>	</a:t>
            </a:r>
            <a:r>
              <a:rPr lang="en-GB" sz="8000" dirty="0" smtClean="0"/>
              <a:t>the structure.  They cannot be removed without destroying it; they 	are,</a:t>
            </a:r>
            <a:r>
              <a:rPr lang="en-GB" sz="8000" dirty="0"/>
              <a:t> </a:t>
            </a:r>
            <a:r>
              <a:rPr lang="en-GB" sz="8000" dirty="0" smtClean="0"/>
              <a:t>indeed, the structure.” (M. </a:t>
            </a:r>
            <a:r>
              <a:rPr lang="en-GB" sz="8000" dirty="0" err="1" smtClean="0"/>
              <a:t>Wigley</a:t>
            </a:r>
            <a:r>
              <a:rPr lang="en-GB" sz="8000" dirty="0" smtClean="0"/>
              <a:t>, 1988)</a:t>
            </a:r>
          </a:p>
          <a:p>
            <a:pPr marL="0" indent="0">
              <a:buNone/>
            </a:pPr>
            <a:endParaRPr lang="en-GB" sz="8000" dirty="0" smtClean="0"/>
          </a:p>
          <a:p>
            <a:pPr marL="457200" lvl="1" indent="0">
              <a:buNone/>
            </a:pPr>
            <a:r>
              <a:rPr lang="en-GB" sz="8000" dirty="0" smtClean="0"/>
              <a:t>	Derrida characterises the </a:t>
            </a:r>
            <a:r>
              <a:rPr lang="en-GB" sz="8000" i="1" dirty="0" err="1"/>
              <a:t>dérive</a:t>
            </a:r>
            <a:r>
              <a:rPr lang="en-GB" sz="8000" dirty="0"/>
              <a:t> of </a:t>
            </a:r>
            <a:r>
              <a:rPr lang="en-GB" sz="8000" dirty="0" smtClean="0"/>
              <a:t>writing: “[</a:t>
            </a:r>
            <a:r>
              <a:rPr lang="en-GB" sz="8000" dirty="0"/>
              <a:t>t]his </a:t>
            </a:r>
            <a:r>
              <a:rPr lang="en-GB" sz="8000" dirty="0" smtClean="0"/>
              <a:t>essential 		drift [</a:t>
            </a:r>
            <a:r>
              <a:rPr lang="en-GB" sz="8000" i="1" dirty="0" err="1"/>
              <a:t>dérive</a:t>
            </a:r>
            <a:r>
              <a:rPr lang="en-GB" sz="8000" dirty="0"/>
              <a:t>] bearing on </a:t>
            </a:r>
            <a:r>
              <a:rPr lang="en-GB" sz="8000" dirty="0" smtClean="0"/>
              <a:t>writing </a:t>
            </a:r>
            <a:r>
              <a:rPr lang="en-GB" sz="8000" dirty="0"/>
              <a:t>as an </a:t>
            </a:r>
            <a:r>
              <a:rPr lang="en-GB" sz="8000" dirty="0" smtClean="0"/>
              <a:t>iterative structure…” (</a:t>
            </a:r>
            <a:r>
              <a:rPr lang="en-GB" sz="8000" i="1" dirty="0"/>
              <a:t>LI</a:t>
            </a:r>
            <a:r>
              <a:rPr lang="en-GB" sz="8000" dirty="0"/>
              <a:t>, 8) </a:t>
            </a:r>
            <a:endParaRPr lang="en-GB" sz="8000" dirty="0" smtClean="0"/>
          </a:p>
          <a:p>
            <a:pPr marL="457200" lvl="1" indent="0">
              <a:buNone/>
            </a:pPr>
            <a:endParaRPr lang="en-GB" sz="8000" dirty="0"/>
          </a:p>
          <a:p>
            <a:pPr marL="457200" lvl="1" indent="0">
              <a:buNone/>
            </a:pPr>
            <a:endParaRPr lang="en-GB" sz="8000" dirty="0" smtClean="0"/>
          </a:p>
          <a:p>
            <a:pPr marL="457200" lvl="1" indent="0">
              <a:buNone/>
            </a:pPr>
            <a:r>
              <a:rPr lang="en-GB" sz="8000" dirty="0"/>
              <a:t>	</a:t>
            </a:r>
            <a:r>
              <a:rPr lang="en-GB" sz="8000" dirty="0" smtClean="0"/>
              <a:t>“…unable to score, language is engaged in a permanent contest; it 	tests itself continually in a match that cannot even be said to be 	uneven or altogether futile because </a:t>
            </a:r>
            <a:r>
              <a:rPr lang="en-GB" sz="8000" dirty="0"/>
              <a:t>o</a:t>
            </a:r>
            <a:r>
              <a:rPr lang="en-GB" sz="8000" dirty="0" smtClean="0"/>
              <a:t>h fact remains that this match 	is </a:t>
            </a:r>
            <a:r>
              <a:rPr lang="en-GB" sz="8000" dirty="0" err="1" smtClean="0"/>
              <a:t>ongoing</a:t>
            </a:r>
            <a:r>
              <a:rPr lang="en-GB" sz="8000" dirty="0" smtClean="0"/>
              <a:t>…The </a:t>
            </a:r>
            <a:r>
              <a:rPr lang="en-GB" sz="8000" dirty="0" err="1" smtClean="0"/>
              <a:t>contestatory</a:t>
            </a:r>
            <a:r>
              <a:rPr lang="en-GB" sz="8000" dirty="0" smtClean="0"/>
              <a:t> structure, yielding no more than a poor 	score, paradoxically depends upon failure for its strength and 	empowerment.” (A. </a:t>
            </a:r>
            <a:r>
              <a:rPr lang="en-GB" sz="8000" dirty="0" err="1" smtClean="0"/>
              <a:t>Ronell</a:t>
            </a:r>
            <a:r>
              <a:rPr lang="en-GB" sz="8000" dirty="0" smtClean="0"/>
              <a:t>, Stupidity, 2002, 99.)</a:t>
            </a:r>
          </a:p>
          <a:p>
            <a:pPr marL="457200" lvl="1" indent="0">
              <a:buNone/>
            </a:pPr>
            <a:endParaRPr lang="en-GB" sz="8000" dirty="0"/>
          </a:p>
          <a:p>
            <a:pPr marL="457200" lvl="1" indent="0">
              <a:buNone/>
            </a:pPr>
            <a:endParaRPr lang="en-GB" sz="8000" dirty="0" smtClean="0"/>
          </a:p>
          <a:p>
            <a:pPr marL="457200" lvl="1" indent="0">
              <a:buNone/>
            </a:pPr>
            <a:endParaRPr lang="en-GB" sz="8000" dirty="0"/>
          </a:p>
          <a:p>
            <a:pPr marL="457200" lvl="1" indent="0">
              <a:buNone/>
            </a:pPr>
            <a:r>
              <a:rPr lang="en-GB" sz="8000" dirty="0" smtClean="0"/>
              <a:t>	</a:t>
            </a:r>
          </a:p>
          <a:p>
            <a:pPr marL="0" indent="0">
              <a:buNone/>
            </a:pPr>
            <a:endParaRPr lang="en-GB" sz="8000" dirty="0"/>
          </a:p>
          <a:p>
            <a:pPr marL="0" indent="0">
              <a:buNone/>
            </a:pPr>
            <a:r>
              <a:rPr lang="en-GB" sz="8000" dirty="0" smtClean="0"/>
              <a:t>	</a:t>
            </a:r>
          </a:p>
          <a:p>
            <a:pPr marL="0" indent="0">
              <a:buNone/>
            </a:pPr>
            <a:endParaRPr lang="en-GB" sz="8000" dirty="0" smtClean="0"/>
          </a:p>
          <a:p>
            <a:pPr marL="0" indent="0">
              <a:buNone/>
            </a:pPr>
            <a:endParaRPr lang="en-GB" sz="8000" dirty="0"/>
          </a:p>
          <a:p>
            <a:pPr marL="0" indent="0">
              <a:buNone/>
            </a:pPr>
            <a:r>
              <a:rPr lang="en-GB" sz="8000" dirty="0" smtClean="0"/>
              <a:t>	</a:t>
            </a:r>
          </a:p>
          <a:p>
            <a:pPr marL="0" indent="0">
              <a:buNone/>
            </a:pPr>
            <a:endParaRPr lang="en-GB" sz="8000" dirty="0"/>
          </a:p>
          <a:p>
            <a:pPr marL="0" indent="0">
              <a:buNone/>
            </a:pPr>
            <a:r>
              <a:rPr lang="en-GB" sz="8000" dirty="0" smtClean="0"/>
              <a:t>	 </a:t>
            </a:r>
            <a:endParaRPr lang="en-GB" sz="8000" dirty="0"/>
          </a:p>
          <a:p>
            <a:endParaRPr lang="en-GB" dirty="0"/>
          </a:p>
        </p:txBody>
      </p:sp>
    </p:spTree>
    <p:extLst>
      <p:ext uri="{BB962C8B-B14F-4D97-AF65-F5344CB8AC3E}">
        <p14:creationId xmlns:p14="http://schemas.microsoft.com/office/powerpoint/2010/main" val="472617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dirty="0"/>
              <a:t>Austin’s </a:t>
            </a:r>
            <a:br>
              <a:rPr lang="en-GB" sz="4000" dirty="0"/>
            </a:br>
            <a:r>
              <a:rPr lang="en-GB" sz="4000" dirty="0"/>
              <a:t>“Doctrine of the </a:t>
            </a:r>
            <a:r>
              <a:rPr lang="en-GB" sz="4000" i="1" dirty="0"/>
              <a:t>Infelicities</a:t>
            </a:r>
            <a:r>
              <a:rPr lang="en-GB" sz="4000" dirty="0" smtClean="0"/>
              <a:t>” </a:t>
            </a:r>
            <a:r>
              <a:rPr lang="en-GB" sz="2800" dirty="0" smtClean="0"/>
              <a:t>(from </a:t>
            </a:r>
            <a:r>
              <a:rPr lang="en-GB" sz="2800" i="1" dirty="0" smtClean="0"/>
              <a:t>How to do things with Words)</a:t>
            </a:r>
            <a:endParaRPr lang="en-GB" dirty="0"/>
          </a:p>
        </p:txBody>
      </p:sp>
      <p:pic>
        <p:nvPicPr>
          <p:cNvPr id="4" name="Content Placeholder 3" descr="https://encrypted-tbn3.gstatic.com/images?q=tbn:ANd9GcTue76w541YLVxwPaZTnxpGOAbuUPRH8zdXGm9Mpu5GBTKs2Jr5_Q">
            <a:hlinkClick r:id="rId2"/>
          </p:cNvPr>
          <p:cNvPicPr>
            <a:picLocks noGrp="1"/>
          </p:cNvPicPr>
          <p:nvPr>
            <p:ph idx="1"/>
          </p:nvPr>
        </p:nvPicPr>
        <p:blipFill>
          <a:blip r:embed="rId3" cstate="print"/>
          <a:srcRect/>
          <a:stretch>
            <a:fillRect/>
          </a:stretch>
        </p:blipFill>
        <p:spPr bwMode="auto">
          <a:xfrm>
            <a:off x="971600" y="2132856"/>
            <a:ext cx="7272808" cy="4248472"/>
          </a:xfrm>
          <a:prstGeom prst="rect">
            <a:avLst/>
          </a:prstGeom>
          <a:noFill/>
          <a:ln w="9525">
            <a:noFill/>
            <a:miter lim="800000"/>
            <a:headEnd/>
            <a:tailEnd/>
          </a:ln>
        </p:spPr>
      </p:pic>
    </p:spTree>
    <p:extLst>
      <p:ext uri="{BB962C8B-B14F-4D97-AF65-F5344CB8AC3E}">
        <p14:creationId xmlns:p14="http://schemas.microsoft.com/office/powerpoint/2010/main" val="3654852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By their very nature, </a:t>
            </a:r>
            <a:r>
              <a:rPr lang="en-GB" sz="2800" dirty="0" err="1" smtClean="0"/>
              <a:t>performative</a:t>
            </a:r>
            <a:r>
              <a:rPr lang="en-GB" sz="2800" dirty="0" smtClean="0"/>
              <a:t> acts entail failure or infelicity.  </a:t>
            </a:r>
            <a:endParaRPr lang="en-GB" sz="2800" dirty="0"/>
          </a:p>
        </p:txBody>
      </p:sp>
      <p:sp>
        <p:nvSpPr>
          <p:cNvPr id="3" name="Content Placeholder 2"/>
          <p:cNvSpPr>
            <a:spLocks noGrp="1"/>
          </p:cNvSpPr>
          <p:nvPr>
            <p:ph idx="1"/>
          </p:nvPr>
        </p:nvSpPr>
        <p:spPr/>
        <p:txBody>
          <a:bodyPr/>
          <a:lstStyle/>
          <a:p>
            <a:pPr marL="0" indent="0">
              <a:buNone/>
            </a:pPr>
            <a:r>
              <a:rPr lang="en-GB" sz="2800" dirty="0" smtClean="0"/>
              <a:t>Says </a:t>
            </a:r>
            <a:r>
              <a:rPr lang="en-GB" sz="2800" dirty="0"/>
              <a:t>Austin, </a:t>
            </a:r>
            <a:endParaRPr lang="en-GB" sz="2800" dirty="0" smtClean="0"/>
          </a:p>
          <a:p>
            <a:pPr marL="0" indent="0">
              <a:buNone/>
            </a:pPr>
            <a:endParaRPr lang="en-GB" sz="2800" dirty="0" smtClean="0"/>
          </a:p>
          <a:p>
            <a:pPr marL="0" indent="0">
              <a:buNone/>
            </a:pPr>
            <a:r>
              <a:rPr lang="en-GB" sz="2800" dirty="0" smtClean="0"/>
              <a:t>“</a:t>
            </a:r>
            <a:r>
              <a:rPr lang="en-GB" sz="2800" dirty="0"/>
              <a:t>Acts...necessitate, since they are the </a:t>
            </a:r>
            <a:r>
              <a:rPr lang="en-GB" sz="2800" dirty="0" smtClean="0"/>
              <a:t>	performing </a:t>
            </a:r>
            <a:r>
              <a:rPr lang="en-GB" sz="2800" dirty="0"/>
              <a:t>of actions, allowance being </a:t>
            </a:r>
            <a:r>
              <a:rPr lang="en-GB" sz="2800" dirty="0" smtClean="0"/>
              <a:t>	made </a:t>
            </a:r>
            <a:r>
              <a:rPr lang="en-GB" sz="2800" dirty="0"/>
              <a:t>for the ills that all action is heir to. </a:t>
            </a:r>
            <a:r>
              <a:rPr lang="en-GB" sz="2800" dirty="0" smtClean="0"/>
              <a:t>We must </a:t>
            </a:r>
            <a:r>
              <a:rPr lang="en-GB" sz="2800" dirty="0"/>
              <a:t>systematically be prepared to </a:t>
            </a:r>
            <a:r>
              <a:rPr lang="en-GB" sz="2800" dirty="0" smtClean="0"/>
              <a:t>distinguish between </a:t>
            </a:r>
            <a:r>
              <a:rPr lang="en-GB" sz="2800" dirty="0"/>
              <a:t>‘the act of doing </a:t>
            </a:r>
            <a:r>
              <a:rPr lang="en-GB" sz="2800" i="1" dirty="0"/>
              <a:t>x</a:t>
            </a:r>
            <a:r>
              <a:rPr lang="en-GB" sz="2800" dirty="0"/>
              <a:t>, i.e. </a:t>
            </a:r>
            <a:r>
              <a:rPr lang="en-GB" sz="2800" dirty="0" smtClean="0"/>
              <a:t>achieving </a:t>
            </a:r>
            <a:r>
              <a:rPr lang="en-GB" sz="2800" i="1" dirty="0" smtClean="0"/>
              <a:t>x</a:t>
            </a:r>
            <a:r>
              <a:rPr lang="en-GB" sz="2800" i="1" dirty="0"/>
              <a:t>,</a:t>
            </a:r>
            <a:r>
              <a:rPr lang="en-GB" sz="2800" dirty="0"/>
              <a:t> and </a:t>
            </a:r>
            <a:r>
              <a:rPr lang="en-GB" sz="2800" dirty="0" smtClean="0"/>
              <a:t>‘</a:t>
            </a:r>
            <a:r>
              <a:rPr lang="en-GB" sz="2800" dirty="0"/>
              <a:t>the act of attempting to </a:t>
            </a:r>
            <a:r>
              <a:rPr lang="en-GB" sz="2800" dirty="0" smtClean="0"/>
              <a:t>do </a:t>
            </a:r>
            <a:r>
              <a:rPr lang="en-GB" sz="2800" i="1" dirty="0"/>
              <a:t>x</a:t>
            </a:r>
            <a:r>
              <a:rPr lang="en-GB" sz="2800" dirty="0"/>
              <a:t>.’” </a:t>
            </a:r>
            <a:r>
              <a:rPr lang="en-GB" sz="2400" dirty="0"/>
              <a:t>(Austin, </a:t>
            </a:r>
            <a:r>
              <a:rPr lang="en-GB" sz="2400" dirty="0" smtClean="0"/>
              <a:t>1975</a:t>
            </a:r>
            <a:r>
              <a:rPr lang="en-GB" sz="2400" dirty="0"/>
              <a:t>, 105.)     </a:t>
            </a:r>
          </a:p>
          <a:p>
            <a:pPr marL="0" indent="0">
              <a:buNone/>
            </a:pPr>
            <a:endParaRPr lang="en-GB" dirty="0"/>
          </a:p>
        </p:txBody>
      </p:sp>
    </p:spTree>
    <p:extLst>
      <p:ext uri="{BB962C8B-B14F-4D97-AF65-F5344CB8AC3E}">
        <p14:creationId xmlns:p14="http://schemas.microsoft.com/office/powerpoint/2010/main" val="1853494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Happiness is </a:t>
            </a:r>
            <a:r>
              <a:rPr lang="en-GB" i="1" dirty="0" smtClean="0"/>
              <a:t>per</a:t>
            </a:r>
            <a:r>
              <a:rPr lang="en-GB" dirty="0" smtClean="0"/>
              <a:t>haps.</a:t>
            </a:r>
            <a:endParaRPr lang="en-GB" dirty="0"/>
          </a:p>
        </p:txBody>
      </p:sp>
      <p:sp>
        <p:nvSpPr>
          <p:cNvPr id="3" name="Content Placeholder 2"/>
          <p:cNvSpPr>
            <a:spLocks noGrp="1"/>
          </p:cNvSpPr>
          <p:nvPr>
            <p:ph idx="1"/>
          </p:nvPr>
        </p:nvSpPr>
        <p:spPr/>
        <p:txBody>
          <a:bodyPr/>
          <a:lstStyle/>
          <a:p>
            <a:pPr marL="0" indent="0">
              <a:buNone/>
            </a:pPr>
            <a:r>
              <a:rPr lang="en-GB" dirty="0"/>
              <a:t>Achieving Happiness is a matter of avoiding misfire, mischief, et. al., surviving a gauntlet of inherited debilitations and divergences.</a:t>
            </a:r>
          </a:p>
        </p:txBody>
      </p:sp>
    </p:spTree>
    <p:extLst>
      <p:ext uri="{BB962C8B-B14F-4D97-AF65-F5344CB8AC3E}">
        <p14:creationId xmlns:p14="http://schemas.microsoft.com/office/powerpoint/2010/main" val="1748473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well-being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Deconstructs “Subjective Well-being”</a:t>
            </a:r>
          </a:p>
          <a:p>
            <a:r>
              <a:rPr lang="en-US" dirty="0" smtClean="0"/>
              <a:t>Outsources happiness to external conditional factors which might perhaps, happen</a:t>
            </a:r>
          </a:p>
          <a:p>
            <a:pPr marL="0" indent="0">
              <a:buNone/>
            </a:pPr>
            <a:endParaRPr lang="en-US" u="sng" dirty="0" smtClean="0"/>
          </a:p>
          <a:p>
            <a:pPr marL="0" indent="0">
              <a:buNone/>
            </a:pPr>
            <a:r>
              <a:rPr lang="en-US" u="sng" dirty="0" smtClean="0"/>
              <a:t>Bentham</a:t>
            </a:r>
            <a:r>
              <a:rPr lang="en-US" dirty="0" smtClean="0"/>
              <a:t>: law must be tested against criteria and calculated for the greater good, and when it passes the test, Happiness is achieved; a theory of law which operates “</a:t>
            </a:r>
            <a:r>
              <a:rPr lang="en-GB" sz="3300" dirty="0" smtClean="0"/>
              <a:t>at </a:t>
            </a:r>
            <a:r>
              <a:rPr lang="en-GB" sz="3300" dirty="0"/>
              <a:t>the level of the object language.” </a:t>
            </a:r>
          </a:p>
          <a:p>
            <a:pPr marL="400050" lvl="1" indent="0">
              <a:buNone/>
            </a:pPr>
            <a:r>
              <a:rPr lang="en-GB" sz="3300" dirty="0"/>
              <a:t>	</a:t>
            </a:r>
            <a:r>
              <a:rPr lang="en-GB" sz="2400" dirty="0"/>
              <a:t>(G. </a:t>
            </a:r>
            <a:r>
              <a:rPr lang="en-GB" sz="2400" dirty="0" err="1"/>
              <a:t>Tusseau</a:t>
            </a:r>
            <a:r>
              <a:rPr lang="en-GB" sz="2400" dirty="0"/>
              <a:t>, </a:t>
            </a:r>
            <a:r>
              <a:rPr lang="en-GB" sz="2400" dirty="0" smtClean="0"/>
              <a:t>13</a:t>
            </a:r>
            <a:r>
              <a:rPr lang="en-GB" sz="2400" dirty="0"/>
              <a:t>) </a:t>
            </a:r>
          </a:p>
          <a:p>
            <a:pPr marL="0" indent="0">
              <a:buNone/>
            </a:pPr>
            <a:endParaRPr lang="en-US" dirty="0"/>
          </a:p>
          <a:p>
            <a:pPr marL="0" indent="0">
              <a:buNone/>
            </a:pPr>
            <a:r>
              <a:rPr lang="en-US" u="sng" dirty="0" smtClean="0"/>
              <a:t>JL Austin: </a:t>
            </a:r>
            <a:r>
              <a:rPr lang="en-US" dirty="0" smtClean="0"/>
              <a:t> Happiness/Felicity happens, linguistically, and also in terms </a:t>
            </a:r>
            <a:r>
              <a:rPr lang="en-GB" dirty="0" smtClean="0"/>
              <a:t> of successful uptake (highly conditional)</a:t>
            </a:r>
            <a:endParaRPr lang="en-GB" sz="3300" dirty="0" smtClean="0"/>
          </a:p>
          <a:p>
            <a:pPr marL="0" indent="0">
              <a:buNone/>
            </a:pPr>
            <a:endParaRPr lang="en-GB" sz="3300" dirty="0"/>
          </a:p>
          <a:p>
            <a:pPr marL="0" indent="0">
              <a:buNone/>
            </a:pPr>
            <a:endParaRPr lang="en-US" u="sng" dirty="0"/>
          </a:p>
          <a:p>
            <a:endParaRPr lang="en-US" dirty="0" smtClean="0"/>
          </a:p>
        </p:txBody>
      </p:sp>
    </p:spTree>
    <p:extLst>
      <p:ext uri="{BB962C8B-B14F-4D97-AF65-F5344CB8AC3E}">
        <p14:creationId xmlns:p14="http://schemas.microsoft.com/office/powerpoint/2010/main" val="34919362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“α</a:t>
            </a:r>
            <a:r>
              <a:rPr lang="en-GB" sz="3200" dirty="0" err="1"/>
              <a:t>γ</a:t>
            </a:r>
            <a:r>
              <a:rPr lang="en-GB" sz="3200" dirty="0"/>
              <a:t>α</a:t>
            </a:r>
            <a:r>
              <a:rPr lang="en-GB" sz="3200" dirty="0" err="1"/>
              <a:t>θόν</a:t>
            </a:r>
            <a:r>
              <a:rPr lang="en-GB" sz="3200" dirty="0"/>
              <a:t> and </a:t>
            </a:r>
            <a:r>
              <a:rPr lang="en-GB" sz="3200" dirty="0" err="1"/>
              <a:t>εύδ</a:t>
            </a:r>
            <a:r>
              <a:rPr lang="en-GB" sz="3200" dirty="0"/>
              <a:t>α</a:t>
            </a:r>
            <a:r>
              <a:rPr lang="en-GB" sz="3200" dirty="0" err="1"/>
              <a:t>ιμί</a:t>
            </a:r>
            <a:r>
              <a:rPr lang="en-GB" sz="3200" dirty="0"/>
              <a:t>α in the </a:t>
            </a:r>
            <a:r>
              <a:rPr lang="en-GB" sz="3200" i="1" dirty="0"/>
              <a:t>Ethics</a:t>
            </a:r>
            <a:r>
              <a:rPr lang="en-GB" sz="3200" dirty="0"/>
              <a:t> of Aristotle” </a:t>
            </a:r>
            <a:r>
              <a:rPr lang="en-GB" sz="3200" dirty="0" smtClean="0"/>
              <a:t>(J.L. Austin, 1939) </a:t>
            </a:r>
            <a:endParaRPr lang="en-US" sz="3200" dirty="0"/>
          </a:p>
        </p:txBody>
      </p:sp>
      <p:sp>
        <p:nvSpPr>
          <p:cNvPr id="3" name="Content Placeholder 2"/>
          <p:cNvSpPr>
            <a:spLocks noGrp="1"/>
          </p:cNvSpPr>
          <p:nvPr>
            <p:ph idx="1"/>
          </p:nvPr>
        </p:nvSpPr>
        <p:spPr/>
        <p:txBody>
          <a:bodyPr>
            <a:normAutofit fontScale="92500" lnSpcReduction="10000"/>
          </a:bodyPr>
          <a:lstStyle/>
          <a:p>
            <a:pPr marL="0" indent="0">
              <a:buNone/>
            </a:pPr>
            <a:r>
              <a:rPr lang="en-GB" sz="2800" dirty="0" smtClean="0"/>
              <a:t>Austin’s reading:</a:t>
            </a:r>
          </a:p>
          <a:p>
            <a:pPr marL="0" indent="0">
              <a:buNone/>
            </a:pPr>
            <a:endParaRPr lang="en-GB" sz="2800" i="1" dirty="0" smtClean="0"/>
          </a:p>
          <a:p>
            <a:r>
              <a:rPr lang="en-GB" sz="2800" i="1" dirty="0" err="1"/>
              <a:t>E</a:t>
            </a:r>
            <a:r>
              <a:rPr lang="en-GB" sz="2800" i="1" dirty="0" err="1" smtClean="0"/>
              <a:t>udaemonia</a:t>
            </a:r>
            <a:r>
              <a:rPr lang="en-GB" sz="2800" dirty="0" smtClean="0"/>
              <a:t> </a:t>
            </a:r>
            <a:r>
              <a:rPr lang="en-GB" sz="2800" dirty="0"/>
              <a:t>does not </a:t>
            </a:r>
            <a:r>
              <a:rPr lang="en-GB" sz="2800" dirty="0" smtClean="0"/>
              <a:t>refer to “feeling happy” or “feeling </a:t>
            </a:r>
            <a:r>
              <a:rPr lang="en-GB" sz="2800" dirty="0"/>
              <a:t>pleasure.” </a:t>
            </a:r>
            <a:endParaRPr lang="en-GB" sz="2800" dirty="0" smtClean="0"/>
          </a:p>
          <a:p>
            <a:endParaRPr lang="en-GB" sz="2800" dirty="0"/>
          </a:p>
          <a:p>
            <a:r>
              <a:rPr lang="en-GB" sz="2800" dirty="0" smtClean="0"/>
              <a:t>Aristotle </a:t>
            </a:r>
            <a:r>
              <a:rPr lang="en-GB" sz="2800" dirty="0"/>
              <a:t>is </a:t>
            </a:r>
            <a:r>
              <a:rPr lang="en-GB" sz="2800" dirty="0" smtClean="0"/>
              <a:t>identifying “</a:t>
            </a:r>
            <a:r>
              <a:rPr lang="en-GB" sz="2800" dirty="0"/>
              <a:t>not the nature of happiness but the conditions of its realization.” </a:t>
            </a:r>
            <a:r>
              <a:rPr lang="en-GB" sz="2200" dirty="0"/>
              <a:t>(Austin, 1979, 10).  </a:t>
            </a:r>
            <a:r>
              <a:rPr lang="en-GB" sz="2200" dirty="0" smtClean="0"/>
              <a:t> </a:t>
            </a:r>
          </a:p>
          <a:p>
            <a:endParaRPr lang="en-GB" sz="2800" i="1" dirty="0"/>
          </a:p>
          <a:p>
            <a:r>
              <a:rPr lang="en-GB" sz="2800" i="1" dirty="0" err="1" smtClean="0"/>
              <a:t>eudaemonia</a:t>
            </a:r>
            <a:r>
              <a:rPr lang="en-GB" sz="2800" dirty="0" smtClean="0"/>
              <a:t> </a:t>
            </a:r>
            <a:r>
              <a:rPr lang="en-GB" sz="2800" dirty="0"/>
              <a:t>would be, “a </a:t>
            </a:r>
            <a:r>
              <a:rPr lang="en-GB" sz="2800" i="1" dirty="0"/>
              <a:t>complete </a:t>
            </a:r>
            <a:r>
              <a:rPr lang="en-GB" sz="2800" dirty="0"/>
              <a:t>life of </a:t>
            </a:r>
            <a:r>
              <a:rPr lang="en-GB" sz="2800" i="1" dirty="0"/>
              <a:t>activity</a:t>
            </a:r>
            <a:r>
              <a:rPr lang="en-GB" sz="2800" dirty="0"/>
              <a:t> of a certain kind”; or “success”. </a:t>
            </a:r>
            <a:r>
              <a:rPr lang="en-GB" sz="2200" dirty="0" smtClean="0"/>
              <a:t>(ibid, 17)</a:t>
            </a:r>
            <a:endParaRPr lang="en-GB" sz="2200" i="1" dirty="0"/>
          </a:p>
          <a:p>
            <a:pPr marL="0" indent="0">
              <a:buNone/>
            </a:pPr>
            <a:endParaRPr lang="en-GB" sz="2800" i="1" dirty="0" smtClean="0"/>
          </a:p>
          <a:p>
            <a:pPr marL="0" indent="0">
              <a:buNone/>
            </a:pPr>
            <a:endParaRPr lang="en-GB" sz="2800" dirty="0" smtClean="0"/>
          </a:p>
        </p:txBody>
      </p:sp>
    </p:spTree>
    <p:extLst>
      <p:ext uri="{BB962C8B-B14F-4D97-AF65-F5344CB8AC3E}">
        <p14:creationId xmlns:p14="http://schemas.microsoft.com/office/powerpoint/2010/main" val="36184040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Happiness object-</a:t>
            </a:r>
            <a:r>
              <a:rPr lang="en-GB" sz="3600" dirty="0" err="1" smtClean="0"/>
              <a:t>ified</a:t>
            </a:r>
            <a:endParaRPr lang="en-GB" sz="3600" dirty="0"/>
          </a:p>
        </p:txBody>
      </p:sp>
      <p:sp>
        <p:nvSpPr>
          <p:cNvPr id="3" name="Content Placeholder 2"/>
          <p:cNvSpPr>
            <a:spLocks noGrp="1"/>
          </p:cNvSpPr>
          <p:nvPr>
            <p:ph idx="1"/>
          </p:nvPr>
        </p:nvSpPr>
        <p:spPr/>
        <p:txBody>
          <a:bodyPr>
            <a:normAutofit fontScale="92500" lnSpcReduction="20000"/>
          </a:bodyPr>
          <a:lstStyle/>
          <a:p>
            <a:endParaRPr lang="en-GB" dirty="0" smtClean="0"/>
          </a:p>
          <a:p>
            <a:pPr marL="0" indent="0">
              <a:buNone/>
            </a:pPr>
            <a:r>
              <a:rPr lang="en-GB" dirty="0" smtClean="0"/>
              <a:t>etymology </a:t>
            </a:r>
            <a:r>
              <a:rPr lang="en-GB" dirty="0"/>
              <a:t>of </a:t>
            </a:r>
            <a:r>
              <a:rPr lang="en-GB" i="1" dirty="0" err="1" smtClean="0"/>
              <a:t>eudaemonia</a:t>
            </a:r>
            <a:r>
              <a:rPr lang="en-GB" dirty="0"/>
              <a:t>:</a:t>
            </a:r>
            <a:r>
              <a:rPr lang="en-GB" dirty="0" smtClean="0"/>
              <a:t> </a:t>
            </a:r>
            <a:r>
              <a:rPr lang="en-GB" dirty="0"/>
              <a:t>a life being “prospered by a deity” </a:t>
            </a:r>
            <a:r>
              <a:rPr lang="en-GB" dirty="0" smtClean="0"/>
              <a:t>(Austin, </a:t>
            </a:r>
            <a:r>
              <a:rPr lang="en-GB" dirty="0"/>
              <a:t>17).  </a:t>
            </a:r>
            <a:endParaRPr lang="en-GB" dirty="0" smtClean="0"/>
          </a:p>
          <a:p>
            <a:pPr marL="0" indent="0">
              <a:buNone/>
            </a:pPr>
            <a:endParaRPr lang="en-GB" dirty="0" smtClean="0"/>
          </a:p>
          <a:p>
            <a:pPr marL="0" indent="0">
              <a:buNone/>
            </a:pPr>
            <a:r>
              <a:rPr lang="en-GB" i="1" dirty="0" err="1" smtClean="0"/>
              <a:t>Eudaemonic</a:t>
            </a:r>
            <a:r>
              <a:rPr lang="en-GB" i="1" dirty="0" smtClean="0"/>
              <a:t>: </a:t>
            </a:r>
            <a:r>
              <a:rPr lang="en-GB" dirty="0" smtClean="0"/>
              <a:t>a happiness, though describing a man’s </a:t>
            </a:r>
            <a:r>
              <a:rPr lang="en-GB" i="1" dirty="0" smtClean="0"/>
              <a:t>life</a:t>
            </a:r>
            <a:r>
              <a:rPr lang="en-GB" dirty="0" smtClean="0"/>
              <a:t>, tends to be measured from one’s death:</a:t>
            </a:r>
            <a:endParaRPr lang="en-GB" dirty="0"/>
          </a:p>
          <a:p>
            <a:pPr marL="0" indent="0">
              <a:buNone/>
            </a:pPr>
            <a:r>
              <a:rPr lang="en-GB" dirty="0"/>
              <a:t>	</a:t>
            </a:r>
            <a:r>
              <a:rPr lang="en-GB" dirty="0" smtClean="0"/>
              <a:t>“</a:t>
            </a:r>
            <a:r>
              <a:rPr lang="en-GB" dirty="0"/>
              <a:t>...hence the saying ‘call no man </a:t>
            </a:r>
            <a:r>
              <a:rPr lang="en-GB" dirty="0" err="1"/>
              <a:t>εύδ</a:t>
            </a:r>
            <a:r>
              <a:rPr lang="en-GB" dirty="0"/>
              <a:t>α</a:t>
            </a:r>
            <a:r>
              <a:rPr lang="en-GB" dirty="0" err="1"/>
              <a:t>ίµων</a:t>
            </a:r>
            <a:r>
              <a:rPr lang="en-GB" dirty="0"/>
              <a:t> 	</a:t>
            </a:r>
            <a:r>
              <a:rPr lang="en-GB" dirty="0" smtClean="0"/>
              <a:t>until </a:t>
            </a:r>
            <a:r>
              <a:rPr lang="en-GB" dirty="0"/>
              <a:t>he is </a:t>
            </a:r>
            <a:r>
              <a:rPr lang="en-GB" dirty="0" smtClean="0"/>
              <a:t>	dead</a:t>
            </a:r>
            <a:r>
              <a:rPr lang="en-GB" dirty="0"/>
              <a:t>’(I.x.i).... and it would be silly </a:t>
            </a:r>
            <a:r>
              <a:rPr lang="en-GB" dirty="0" smtClean="0"/>
              <a:t>	to </a:t>
            </a:r>
            <a:r>
              <a:rPr lang="en-GB" dirty="0"/>
              <a:t>say ‘call no </a:t>
            </a:r>
            <a:r>
              <a:rPr lang="en-GB" dirty="0" smtClean="0"/>
              <a:t>man </a:t>
            </a:r>
            <a:r>
              <a:rPr lang="en-GB" dirty="0"/>
              <a:t>pleased </a:t>
            </a:r>
            <a:r>
              <a:rPr lang="en-GB" dirty="0" smtClean="0"/>
              <a:t>until </a:t>
            </a:r>
            <a:r>
              <a:rPr lang="en-GB" dirty="0"/>
              <a:t>he is </a:t>
            </a:r>
            <a:r>
              <a:rPr lang="en-GB" dirty="0" smtClean="0"/>
              <a:t>	dead</a:t>
            </a:r>
            <a:r>
              <a:rPr lang="en-GB" dirty="0"/>
              <a:t>.’” (ibid</a:t>
            </a:r>
            <a:r>
              <a:rPr lang="en-GB" dirty="0" smtClean="0"/>
              <a:t>,18)</a:t>
            </a:r>
          </a:p>
          <a:p>
            <a:pPr marL="0" indent="0">
              <a:buNone/>
            </a:pPr>
            <a:endParaRPr lang="en-GB" dirty="0"/>
          </a:p>
          <a:p>
            <a:endParaRPr lang="en-GB" dirty="0"/>
          </a:p>
        </p:txBody>
      </p:sp>
    </p:spTree>
    <p:extLst>
      <p:ext uri="{BB962C8B-B14F-4D97-AF65-F5344CB8AC3E}">
        <p14:creationId xmlns:p14="http://schemas.microsoft.com/office/powerpoint/2010/main" val="6336343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Auto-icons: </a:t>
            </a:r>
            <a:r>
              <a:rPr lang="en-GB" i="1" dirty="0" err="1" smtClean="0"/>
              <a:t>eudaemonic</a:t>
            </a:r>
            <a:r>
              <a:rPr lang="en-GB" dirty="0"/>
              <a:t>?</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l="-11823" r="-11823"/>
          <a:stretch>
            <a:fillRect/>
          </a:stretch>
        </p:blipFill>
        <p:spPr bwMode="auto">
          <a:prstGeom prst="rect">
            <a:avLst/>
          </a:prstGeom>
          <a:noFill/>
          <a:ln>
            <a:noFill/>
          </a:ln>
        </p:spPr>
      </p:pic>
    </p:spTree>
    <p:extLst>
      <p:ext uri="{BB962C8B-B14F-4D97-AF65-F5344CB8AC3E}">
        <p14:creationId xmlns:p14="http://schemas.microsoft.com/office/powerpoint/2010/main" val="6616753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According to J.L. Austin, </a:t>
            </a:r>
            <a:r>
              <a:rPr lang="en-GB" i="1" dirty="0" err="1" smtClean="0"/>
              <a:t>eudaemonia</a:t>
            </a:r>
            <a:r>
              <a:rPr lang="en-GB" dirty="0" smtClean="0"/>
              <a:t>, according to Aristotle,</a:t>
            </a:r>
            <a:endParaRPr lang="en-GB" dirty="0"/>
          </a:p>
        </p:txBody>
      </p:sp>
      <p:sp>
        <p:nvSpPr>
          <p:cNvPr id="3" name="Content Placeholder 2"/>
          <p:cNvSpPr>
            <a:spLocks noGrp="1"/>
          </p:cNvSpPr>
          <p:nvPr>
            <p:ph idx="1"/>
          </p:nvPr>
        </p:nvSpPr>
        <p:spPr/>
        <p:txBody>
          <a:bodyPr>
            <a:normAutofit lnSpcReduction="10000"/>
          </a:bodyPr>
          <a:lstStyle/>
          <a:p>
            <a:r>
              <a:rPr lang="en-GB" dirty="0" smtClean="0"/>
              <a:t>Does NOT, as </a:t>
            </a:r>
            <a:r>
              <a:rPr lang="en-GB" dirty="0" err="1" smtClean="0"/>
              <a:t>Prof.</a:t>
            </a:r>
            <a:r>
              <a:rPr lang="en-GB" dirty="0" smtClean="0"/>
              <a:t> Pritchard argues so misguidedly, referring to “a feeling of pleasure.”</a:t>
            </a:r>
          </a:p>
          <a:p>
            <a:r>
              <a:rPr lang="en-GB" dirty="0" smtClean="0"/>
              <a:t>It does refer to “a certain kind of life”; achieved; the word is related to </a:t>
            </a:r>
            <a:r>
              <a:rPr lang="en-GB" i="1" dirty="0" smtClean="0"/>
              <a:t>congratulation</a:t>
            </a:r>
            <a:r>
              <a:rPr lang="en-GB" dirty="0" smtClean="0"/>
              <a:t> on a life’s activity. </a:t>
            </a:r>
          </a:p>
          <a:p>
            <a:r>
              <a:rPr lang="en-GB" dirty="0" smtClean="0"/>
              <a:t>A less </a:t>
            </a:r>
            <a:r>
              <a:rPr lang="en-GB" dirty="0" err="1" smtClean="0"/>
              <a:t>mis</a:t>
            </a:r>
            <a:r>
              <a:rPr lang="en-GB" dirty="0" smtClean="0"/>
              <a:t>-led understanding of </a:t>
            </a:r>
            <a:r>
              <a:rPr lang="en-GB" dirty="0" err="1" smtClean="0"/>
              <a:t>eudaemonia</a:t>
            </a:r>
            <a:r>
              <a:rPr lang="en-GB" dirty="0" smtClean="0"/>
              <a:t> would be to understand it as “success.”</a:t>
            </a:r>
          </a:p>
          <a:p>
            <a:pPr marL="0" indent="0">
              <a:buNone/>
            </a:pPr>
            <a:r>
              <a:rPr lang="en-GB" dirty="0" smtClean="0"/>
              <a:t>			(Austin, 18 et. al)</a:t>
            </a:r>
          </a:p>
          <a:p>
            <a:endParaRPr lang="en-GB" dirty="0"/>
          </a:p>
          <a:p>
            <a:endParaRPr lang="en-GB" dirty="0"/>
          </a:p>
        </p:txBody>
      </p:sp>
    </p:spTree>
    <p:extLst>
      <p:ext uri="{BB962C8B-B14F-4D97-AF65-F5344CB8AC3E}">
        <p14:creationId xmlns:p14="http://schemas.microsoft.com/office/powerpoint/2010/main" val="32683315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Derrida on “perhaps”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radical uncertainty and undecidedness</a:t>
            </a:r>
          </a:p>
          <a:p>
            <a:r>
              <a:rPr lang="en-US" dirty="0" smtClean="0"/>
              <a:t>Related in English (</a:t>
            </a:r>
            <a:r>
              <a:rPr lang="en-US" i="1" dirty="0" smtClean="0"/>
              <a:t>hap, perchance) </a:t>
            </a:r>
            <a:r>
              <a:rPr lang="en-US" dirty="0" smtClean="0"/>
              <a:t>to the notion of chance– what </a:t>
            </a:r>
            <a:r>
              <a:rPr lang="en-US" i="1" dirty="0" smtClean="0"/>
              <a:t>may happen</a:t>
            </a:r>
          </a:p>
          <a:p>
            <a:r>
              <a:rPr lang="en-US" dirty="0" smtClean="0"/>
              <a:t>Classical philosophy disdains the recourse to the ‘perhaps’– Derrida citing </a:t>
            </a:r>
            <a:r>
              <a:rPr lang="en-US" dirty="0" err="1" smtClean="0"/>
              <a:t>Rodolph</a:t>
            </a:r>
            <a:r>
              <a:rPr lang="en-US" dirty="0" smtClean="0"/>
              <a:t> </a:t>
            </a:r>
            <a:r>
              <a:rPr lang="en-US" dirty="0" err="1" smtClean="0"/>
              <a:t>Gaschḗ</a:t>
            </a:r>
            <a:r>
              <a:rPr lang="en-US" dirty="0" smtClean="0"/>
              <a:t>--because “perhaps” as a modality lies outside of truth, veracity, and certainty.  </a:t>
            </a:r>
          </a:p>
          <a:p>
            <a:pPr marL="0" indent="0">
              <a:buNone/>
            </a:pPr>
            <a:r>
              <a:rPr lang="en-US" dirty="0"/>
              <a:t>	</a:t>
            </a:r>
            <a:r>
              <a:rPr lang="en-US" dirty="0" smtClean="0"/>
              <a:t>		</a:t>
            </a:r>
            <a:r>
              <a:rPr lang="en-US" sz="2000" dirty="0" smtClean="0"/>
              <a:t>(Derrida, </a:t>
            </a:r>
            <a:r>
              <a:rPr lang="en-US" sz="2000" i="1" dirty="0" smtClean="0"/>
              <a:t>The Politics of Friendship</a:t>
            </a:r>
            <a:r>
              <a:rPr lang="en-US" sz="2000" dirty="0" smtClean="0"/>
              <a:t>, 2005, 30; citing R. 			</a:t>
            </a:r>
            <a:r>
              <a:rPr lang="en-US" sz="2000" dirty="0" err="1" smtClean="0"/>
              <a:t>Gasch</a:t>
            </a:r>
            <a:r>
              <a:rPr lang="en-US" sz="2200" dirty="0" err="1" smtClean="0"/>
              <a:t>ḗ</a:t>
            </a:r>
            <a:r>
              <a:rPr lang="en-US" sz="2200" dirty="0" smtClean="0"/>
              <a:t>,  “Perhaps– A Modality? On the Way with 			Heidegger to Language,” 1993.</a:t>
            </a:r>
          </a:p>
          <a:p>
            <a:pPr marL="0" indent="0">
              <a:buNone/>
            </a:pPr>
            <a:r>
              <a:rPr lang="en-US" dirty="0"/>
              <a:t>	</a:t>
            </a:r>
            <a:r>
              <a:rPr lang="en-US" dirty="0" smtClean="0"/>
              <a:t>			</a:t>
            </a:r>
          </a:p>
          <a:p>
            <a:endParaRPr lang="en-US" dirty="0"/>
          </a:p>
        </p:txBody>
      </p:sp>
    </p:spTree>
    <p:extLst>
      <p:ext uri="{BB962C8B-B14F-4D97-AF65-F5344CB8AC3E}">
        <p14:creationId xmlns:p14="http://schemas.microsoft.com/office/powerpoint/2010/main" val="3408267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J.L. Austin; H.L.A. Hart</a:t>
            </a:r>
            <a:endParaRPr lang="en-US" dirty="0"/>
          </a:p>
        </p:txBody>
      </p:sp>
      <p:sp>
        <p:nvSpPr>
          <p:cNvPr id="3" name="Text Placeholder 2"/>
          <p:cNvSpPr>
            <a:spLocks noGrp="1"/>
          </p:cNvSpPr>
          <p:nvPr>
            <p:ph type="body" idx="1"/>
          </p:nvPr>
        </p:nvSpPr>
        <p:spPr/>
        <p:txBody>
          <a:bodyPr>
            <a:noAutofit/>
          </a:bodyPr>
          <a:lstStyle/>
          <a:p>
            <a:r>
              <a:rPr lang="en-US" sz="2000" dirty="0" smtClean="0"/>
              <a:t>J.L. Austin, Oxford University, 1911-1960 </a:t>
            </a:r>
            <a:endParaRPr lang="en-US" sz="2000" dirty="0"/>
          </a:p>
        </p:txBody>
      </p:sp>
      <p:sp>
        <p:nvSpPr>
          <p:cNvPr id="5" name="Text Placeholder 4"/>
          <p:cNvSpPr>
            <a:spLocks noGrp="1"/>
          </p:cNvSpPr>
          <p:nvPr>
            <p:ph type="body" sz="quarter" idx="3"/>
          </p:nvPr>
        </p:nvSpPr>
        <p:spPr/>
        <p:txBody>
          <a:bodyPr>
            <a:noAutofit/>
          </a:bodyPr>
          <a:lstStyle/>
          <a:p>
            <a:r>
              <a:rPr lang="en-US" sz="2000" dirty="0" smtClean="0"/>
              <a:t>H.L.A. Hart, Oxford University, 1907-1992 </a:t>
            </a:r>
            <a:endParaRPr lang="en-US" sz="2000" dirty="0"/>
          </a:p>
        </p:txBody>
      </p:sp>
      <p:pic>
        <p:nvPicPr>
          <p:cNvPr id="7" name="Content Placeholder 4"/>
          <p:cNvPicPr>
            <a:picLocks noGrp="1"/>
          </p:cNvPicPr>
          <p:nvPr>
            <p:ph sz="half" idx="2"/>
          </p:nvPr>
        </p:nvPicPr>
        <p:blipFill>
          <a:blip r:embed="rId2">
            <a:extLst>
              <a:ext uri="{28A0092B-C50C-407E-A947-70E740481C1C}">
                <a14:useLocalDpi xmlns:a14="http://schemas.microsoft.com/office/drawing/2010/main" val="0"/>
              </a:ext>
            </a:extLst>
          </a:blip>
          <a:srcRect t="6442" b="6442"/>
          <a:stretch>
            <a:fillRect/>
          </a:stretch>
        </p:blipFill>
        <p:spPr bwMode="auto">
          <a:prstGeom prst="rect">
            <a:avLst/>
          </a:prstGeom>
          <a:noFill/>
          <a:ln>
            <a:noFill/>
          </a:ln>
        </p:spPr>
      </p:pic>
      <p:pic>
        <p:nvPicPr>
          <p:cNvPr id="10" name="Content Placeholder 9"/>
          <p:cNvPicPr>
            <a:picLocks noGrp="1"/>
          </p:cNvPicPr>
          <p:nvPr>
            <p:ph sz="quarter" idx="4"/>
          </p:nvPr>
        </p:nvPicPr>
        <p:blipFill>
          <a:blip r:embed="rId3">
            <a:extLst>
              <a:ext uri="{28A0092B-C50C-407E-A947-70E740481C1C}">
                <a14:useLocalDpi xmlns:a14="http://schemas.microsoft.com/office/drawing/2010/main" val="0"/>
              </a:ext>
            </a:extLst>
          </a:blip>
          <a:srcRect l="-14613" r="-14613"/>
          <a:stretch>
            <a:fillRect/>
          </a:stretch>
        </p:blipFill>
        <p:spPr bwMode="auto">
          <a:prstGeom prst="rect">
            <a:avLst/>
          </a:prstGeom>
          <a:noFill/>
          <a:ln>
            <a:noFill/>
          </a:ln>
        </p:spPr>
      </p:pic>
    </p:spTree>
    <p:extLst>
      <p:ext uri="{BB962C8B-B14F-4D97-AF65-F5344CB8AC3E}">
        <p14:creationId xmlns:p14="http://schemas.microsoft.com/office/powerpoint/2010/main" val="4020494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directions of enquiry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Bentham and semiotics (Ogden’s recognition of the history, starting with Bentham, of “geographers of Symbolic Distance”; Bentham’s Semiotics of Law)</a:t>
            </a:r>
          </a:p>
          <a:p>
            <a:r>
              <a:rPr lang="en-US" dirty="0" smtClean="0"/>
              <a:t>Bentham and  structuralism more broadly (Jacques </a:t>
            </a:r>
            <a:r>
              <a:rPr lang="en-US" dirty="0" err="1" smtClean="0"/>
              <a:t>Lacan</a:t>
            </a:r>
            <a:r>
              <a:rPr lang="en-US" dirty="0" smtClean="0"/>
              <a:t> on </a:t>
            </a:r>
            <a:r>
              <a:rPr lang="en-US" dirty="0" err="1" smtClean="0"/>
              <a:t>Benthan’s</a:t>
            </a:r>
            <a:r>
              <a:rPr lang="en-US" dirty="0" smtClean="0"/>
              <a:t> Theories of Fiction)</a:t>
            </a:r>
          </a:p>
          <a:p>
            <a:r>
              <a:rPr lang="en-US" dirty="0" err="1" smtClean="0"/>
              <a:t>Autothanatography</a:t>
            </a:r>
            <a:r>
              <a:rPr lang="en-US" dirty="0" smtClean="0"/>
              <a:t> as discourse</a:t>
            </a:r>
          </a:p>
          <a:p>
            <a:r>
              <a:rPr lang="en-US" dirty="0"/>
              <a:t> </a:t>
            </a:r>
            <a:r>
              <a:rPr lang="en-US" dirty="0" smtClean="0"/>
              <a:t>Bentham and “the Romantic </a:t>
            </a:r>
            <a:r>
              <a:rPr lang="en-US" dirty="0" err="1" smtClean="0"/>
              <a:t>performative</a:t>
            </a:r>
            <a:r>
              <a:rPr lang="en-US" dirty="0" smtClean="0"/>
              <a:t>”– (book of this title by Angela </a:t>
            </a:r>
            <a:r>
              <a:rPr lang="en-US" dirty="0" err="1" smtClean="0"/>
              <a:t>Esterhammer</a:t>
            </a:r>
            <a:r>
              <a:rPr lang="en-US" dirty="0" smtClean="0"/>
              <a:t>, Stanford UP)</a:t>
            </a:r>
          </a:p>
          <a:p>
            <a:r>
              <a:rPr lang="en-US" dirty="0" smtClean="0"/>
              <a:t>The felicific calculus as “testing site” (</a:t>
            </a:r>
            <a:r>
              <a:rPr lang="en-US" dirty="0" err="1" smtClean="0"/>
              <a:t>Avital</a:t>
            </a:r>
            <a:r>
              <a:rPr lang="en-US" dirty="0" smtClean="0"/>
              <a:t> </a:t>
            </a:r>
            <a:r>
              <a:rPr lang="en-US" dirty="0" err="1" smtClean="0"/>
              <a:t>Ronell</a:t>
            </a:r>
            <a:r>
              <a:rPr lang="en-US" dirty="0" smtClean="0"/>
              <a:t>)</a:t>
            </a:r>
          </a:p>
          <a:p>
            <a:endParaRPr lang="en-US" dirty="0"/>
          </a:p>
        </p:txBody>
      </p:sp>
    </p:spTree>
    <p:extLst>
      <p:ext uri="{BB962C8B-B14F-4D97-AF65-F5344CB8AC3E}">
        <p14:creationId xmlns:p14="http://schemas.microsoft.com/office/powerpoint/2010/main" val="28261470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endParaRPr lang="en-GB" sz="3600" i="1" dirty="0"/>
          </a:p>
          <a:p>
            <a:pPr marL="0" indent="0">
              <a:buNone/>
            </a:pPr>
            <a:r>
              <a:rPr lang="en-GB" sz="3600" i="1" dirty="0" smtClean="0"/>
              <a:t>THE END!</a:t>
            </a:r>
          </a:p>
          <a:p>
            <a:pPr marL="0" indent="0">
              <a:buNone/>
            </a:pPr>
            <a:endParaRPr lang="en-GB" sz="3600" i="1" dirty="0"/>
          </a:p>
          <a:p>
            <a:pPr marL="0" indent="0">
              <a:buNone/>
            </a:pPr>
            <a:r>
              <a:rPr lang="en-GB" sz="3600" i="1" dirty="0" smtClean="0"/>
              <a:t>THANK YOU VERY MUCH!</a:t>
            </a:r>
            <a:endParaRPr lang="en-GB" sz="3600" i="1" dirty="0"/>
          </a:p>
        </p:txBody>
      </p:sp>
    </p:spTree>
    <p:extLst>
      <p:ext uri="{BB962C8B-B14F-4D97-AF65-F5344CB8AC3E}">
        <p14:creationId xmlns:p14="http://schemas.microsoft.com/office/powerpoint/2010/main" val="3970051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 working definition of “deconstruction”:</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Resolutely </a:t>
            </a:r>
            <a:r>
              <a:rPr lang="en-GB" i="1" dirty="0" smtClean="0"/>
              <a:t>not</a:t>
            </a:r>
            <a:r>
              <a:rPr lang="en-GB" dirty="0"/>
              <a:t> </a:t>
            </a:r>
            <a:r>
              <a:rPr lang="en-GB" dirty="0" smtClean="0"/>
              <a:t>a method, philosophy, or  application</a:t>
            </a:r>
          </a:p>
          <a:p>
            <a:pPr marL="0" indent="0">
              <a:buNone/>
            </a:pPr>
            <a:endParaRPr lang="en-GB" dirty="0" smtClean="0"/>
          </a:p>
          <a:p>
            <a:r>
              <a:rPr lang="en-GB" dirty="0" smtClean="0"/>
              <a:t>A </a:t>
            </a:r>
            <a:r>
              <a:rPr lang="en-GB" i="1" dirty="0" smtClean="0"/>
              <a:t>strategy</a:t>
            </a:r>
            <a:r>
              <a:rPr lang="en-GB" dirty="0" smtClean="0"/>
              <a:t> of reading and writing which strives to undo metaphysical presumptions which otherwise go unquestioned, by </a:t>
            </a:r>
          </a:p>
          <a:p>
            <a:pPr marL="0" indent="0">
              <a:buNone/>
            </a:pPr>
            <a:r>
              <a:rPr lang="en-GB" dirty="0"/>
              <a:t>	</a:t>
            </a:r>
            <a:r>
              <a:rPr lang="en-GB" sz="2800" dirty="0" smtClean="0"/>
              <a:t>“locating inherent dilemmas” and “identifying 	symptoms of a repressed impurity” within 	</a:t>
            </a:r>
          </a:p>
          <a:p>
            <a:pPr marL="0" indent="0">
              <a:buNone/>
            </a:pPr>
            <a:r>
              <a:rPr lang="en-GB" sz="2800" dirty="0" smtClean="0"/>
              <a:t>	any given structure– which are actually </a:t>
            </a:r>
            <a:r>
              <a:rPr lang="en-GB" sz="2800" i="1" dirty="0" smtClean="0"/>
              <a:t>structural 	conditions.</a:t>
            </a:r>
            <a:r>
              <a:rPr lang="en-GB" sz="2800" dirty="0" smtClean="0"/>
              <a:t>” </a:t>
            </a:r>
          </a:p>
          <a:p>
            <a:pPr marL="0" indent="0">
              <a:buNone/>
            </a:pPr>
            <a:r>
              <a:rPr lang="en-GB" sz="2800" dirty="0"/>
              <a:t>	</a:t>
            </a:r>
            <a:r>
              <a:rPr lang="en-GB" sz="2800" dirty="0" smtClean="0"/>
              <a:t>		(Mark </a:t>
            </a:r>
            <a:r>
              <a:rPr lang="en-GB" sz="2800" dirty="0" err="1" smtClean="0"/>
              <a:t>Wigley</a:t>
            </a:r>
            <a:r>
              <a:rPr lang="en-GB" sz="2800" dirty="0" smtClean="0"/>
              <a:t>, “</a:t>
            </a:r>
            <a:r>
              <a:rPr lang="en-GB" sz="2800" dirty="0" err="1" smtClean="0"/>
              <a:t>Deconstructivist</a:t>
            </a:r>
            <a:r>
              <a:rPr lang="en-GB" sz="2800" dirty="0" smtClean="0"/>
              <a:t> 				Architecture”)</a:t>
            </a:r>
          </a:p>
          <a:p>
            <a:endParaRPr lang="en-GB" dirty="0" smtClean="0"/>
          </a:p>
          <a:p>
            <a:pPr marL="0" indent="0">
              <a:buNone/>
            </a:pPr>
            <a:endParaRPr lang="en-GB" dirty="0" smtClean="0"/>
          </a:p>
          <a:p>
            <a:pPr marL="0" indent="0">
              <a:buNone/>
            </a:pPr>
            <a:endParaRPr lang="en-GB" dirty="0" smtClean="0"/>
          </a:p>
          <a:p>
            <a:endParaRPr lang="en-GB" dirty="0"/>
          </a:p>
        </p:txBody>
      </p:sp>
    </p:spTree>
    <p:extLst>
      <p:ext uri="{BB962C8B-B14F-4D97-AF65-F5344CB8AC3E}">
        <p14:creationId xmlns:p14="http://schemas.microsoft.com/office/powerpoint/2010/main" val="2072311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r>
              <a:rPr lang="en-US" sz="6000" i="1" dirty="0" smtClean="0"/>
              <a:t>Of Grammatology</a:t>
            </a:r>
            <a:r>
              <a:rPr lang="en-US" sz="6000" dirty="0" smtClean="0"/>
              <a:t> (1976): </a:t>
            </a:r>
            <a:r>
              <a:rPr lang="en-GB" sz="6000" dirty="0" smtClean="0"/>
              <a:t>Derrida first identifies Writing as radical departure from “self-presence”:</a:t>
            </a:r>
          </a:p>
          <a:p>
            <a:endParaRPr lang="en-GB" sz="5100" dirty="0" smtClean="0"/>
          </a:p>
          <a:p>
            <a:pPr marL="0" indent="0">
              <a:buNone/>
            </a:pPr>
            <a:r>
              <a:rPr lang="en-US" sz="5100" dirty="0" smtClean="0"/>
              <a:t>“</a:t>
            </a:r>
            <a:r>
              <a:rPr lang="en-GB" sz="5100" dirty="0" smtClean="0"/>
              <a:t>For Saussure, as for Plato, Hegel, Kant, and most other Western philosophers, writing is a “nuisance”, because it gets in the way of the privileged relation between voice and self-present thought.” </a:t>
            </a:r>
          </a:p>
          <a:p>
            <a:pPr marL="0" indent="0">
              <a:buNone/>
            </a:pPr>
            <a:r>
              <a:rPr lang="en-GB" dirty="0" smtClean="0"/>
              <a:t>					--- C. Norris, </a:t>
            </a:r>
            <a:r>
              <a:rPr lang="en-GB" i="1" dirty="0" smtClean="0"/>
              <a:t>Derrida,</a:t>
            </a:r>
            <a:r>
              <a:rPr lang="en-GB" dirty="0" smtClean="0"/>
              <a:t> 88.</a:t>
            </a:r>
          </a:p>
          <a:p>
            <a:pPr marL="0" indent="0">
              <a:buNone/>
            </a:pPr>
            <a:endParaRPr lang="en-GB" dirty="0"/>
          </a:p>
          <a:p>
            <a:pPr marL="0" indent="0">
              <a:buNone/>
            </a:pPr>
            <a:r>
              <a:rPr lang="en-GB" sz="5100" dirty="0" smtClean="0"/>
              <a:t>“Speech draws on interior consciousness, but writing is dead and abstract. The written word loses its connection to the inner self. Language is set adrift, untethered from the speaking subject. In the process of embodying language, writing steals its soul. Deconstruction views writing as an active rather than passive form of representation.” </a:t>
            </a:r>
          </a:p>
          <a:p>
            <a:pPr marL="0" indent="0">
              <a:buNone/>
            </a:pPr>
            <a:r>
              <a:rPr lang="en-GB" dirty="0" smtClean="0"/>
              <a:t>					---E. Lupton, ,“Typography and 						Deconstruction,” 1.</a:t>
            </a:r>
          </a:p>
          <a:p>
            <a:pPr marL="0" indent="0">
              <a:buNone/>
            </a:pPr>
            <a:endParaRPr lang="en-GB" dirty="0" smtClean="0"/>
          </a:p>
          <a:p>
            <a:endParaRPr lang="en-US" dirty="0" smtClean="0"/>
          </a:p>
          <a:p>
            <a:endParaRPr lang="en-US" i="1" dirty="0" smtClean="0"/>
          </a:p>
          <a:p>
            <a:endParaRPr lang="en-US" dirty="0"/>
          </a:p>
        </p:txBody>
      </p:sp>
      <p:sp>
        <p:nvSpPr>
          <p:cNvPr id="4" name="Title 3"/>
          <p:cNvSpPr>
            <a:spLocks noGrp="1"/>
          </p:cNvSpPr>
          <p:nvPr>
            <p:ph type="title"/>
          </p:nvPr>
        </p:nvSpPr>
        <p:spPr>
          <a:xfrm>
            <a:off x="323528" y="332656"/>
            <a:ext cx="8229600" cy="1143000"/>
          </a:xfrm>
        </p:spPr>
        <p:txBody>
          <a:bodyPr>
            <a:normAutofit/>
          </a:bodyPr>
          <a:lstStyle/>
          <a:p>
            <a:r>
              <a:rPr lang="en-GB" sz="3200" dirty="0" smtClean="0"/>
              <a:t>Derrida’s exemplary site of </a:t>
            </a:r>
            <a:r>
              <a:rPr lang="en-GB" sz="3200" i="1" dirty="0" smtClean="0"/>
              <a:t>wedging into</a:t>
            </a:r>
            <a:r>
              <a:rPr lang="en-GB" sz="3200" dirty="0" smtClean="0"/>
              <a:t> the foundations of Metaphysics: WRITING</a:t>
            </a:r>
            <a:endParaRPr lang="en-GB" sz="3200" dirty="0"/>
          </a:p>
        </p:txBody>
      </p:sp>
    </p:spTree>
    <p:extLst>
      <p:ext uri="{BB962C8B-B14F-4D97-AF65-F5344CB8AC3E}">
        <p14:creationId xmlns:p14="http://schemas.microsoft.com/office/powerpoint/2010/main" val="558345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Writing: foregrounds the </a:t>
            </a:r>
            <a:r>
              <a:rPr lang="en-GB" dirty="0" err="1" smtClean="0"/>
              <a:t>figurality</a:t>
            </a:r>
            <a:r>
              <a:rPr lang="en-GB" dirty="0" smtClean="0"/>
              <a:t> and </a:t>
            </a:r>
            <a:r>
              <a:rPr lang="en-GB" dirty="0" err="1" smtClean="0"/>
              <a:t>performative</a:t>
            </a:r>
            <a:r>
              <a:rPr lang="en-GB" dirty="0" smtClean="0"/>
              <a:t> machination of language</a:t>
            </a:r>
            <a:br>
              <a:rPr lang="en-GB" dirty="0" smtClean="0"/>
            </a:br>
            <a:endParaRPr lang="en-GB" dirty="0"/>
          </a:p>
        </p:txBody>
      </p:sp>
      <p:sp>
        <p:nvSpPr>
          <p:cNvPr id="3" name="Content Placeholder 2"/>
          <p:cNvSpPr>
            <a:spLocks noGrp="1"/>
          </p:cNvSpPr>
          <p:nvPr>
            <p:ph idx="1"/>
          </p:nvPr>
        </p:nvSpPr>
        <p:spPr>
          <a:xfrm>
            <a:off x="251520" y="1844824"/>
            <a:ext cx="8229600" cy="4525963"/>
          </a:xfrm>
        </p:spPr>
        <p:txBody>
          <a:bodyPr>
            <a:normAutofit fontScale="25000" lnSpcReduction="20000"/>
          </a:bodyPr>
          <a:lstStyle/>
          <a:p>
            <a:pPr marL="0" indent="0">
              <a:buNone/>
            </a:pPr>
            <a:r>
              <a:rPr lang="en-US" dirty="0" smtClean="0"/>
              <a:t>	</a:t>
            </a:r>
            <a:r>
              <a:rPr lang="en-US" sz="11200" dirty="0" smtClean="0"/>
              <a:t>Deconstruction pushes a “radicalization of 	language’s figurative aspect.”</a:t>
            </a:r>
          </a:p>
          <a:p>
            <a:pPr marL="0" indent="0">
              <a:buNone/>
            </a:pPr>
            <a:r>
              <a:rPr lang="en-US" sz="11200" dirty="0" smtClean="0"/>
              <a:t>			— Christopher Norris</a:t>
            </a:r>
          </a:p>
          <a:p>
            <a:pPr marL="0" indent="0">
              <a:buNone/>
            </a:pPr>
            <a:endParaRPr lang="en-US" sz="11200" dirty="0"/>
          </a:p>
          <a:p>
            <a:pPr marL="0" indent="0">
              <a:buNone/>
            </a:pPr>
            <a:r>
              <a:rPr lang="en-US" sz="11200" dirty="0"/>
              <a:t>	</a:t>
            </a:r>
            <a:r>
              <a:rPr lang="en-US" sz="11200" dirty="0" smtClean="0"/>
              <a:t>“To write is to produce a mark that will 	constitute a sort of machine which is 	productive 	in turn, and which my future disappearance will 	not, in principle, hinder its functioning…” 			(Derrida, </a:t>
            </a:r>
            <a:r>
              <a:rPr lang="en-US" sz="11200" i="1" dirty="0" smtClean="0"/>
              <a:t>Limited </a:t>
            </a:r>
            <a:r>
              <a:rPr lang="en-US" sz="11200" i="1" dirty="0" err="1" smtClean="0"/>
              <a:t>Inc</a:t>
            </a:r>
            <a:r>
              <a:rPr lang="en-US" sz="11200" dirty="0" smtClean="0"/>
              <a:t>, 8)</a:t>
            </a:r>
          </a:p>
          <a:p>
            <a:pPr marL="0" indent="0">
              <a:buNone/>
            </a:pPr>
            <a:r>
              <a:rPr lang="en-US" sz="11200" dirty="0"/>
              <a:t>	</a:t>
            </a:r>
            <a:r>
              <a:rPr lang="en-US" sz="11200" dirty="0" smtClean="0"/>
              <a:t>	</a:t>
            </a:r>
          </a:p>
          <a:p>
            <a:pPr marL="0" indent="0">
              <a:buNone/>
            </a:pPr>
            <a:endParaRPr lang="en-US" sz="7400" dirty="0" smtClean="0"/>
          </a:p>
          <a:p>
            <a:pPr marL="457200" lvl="1" indent="0">
              <a:buNone/>
            </a:pPr>
            <a:r>
              <a:rPr lang="en-US" sz="7400" dirty="0"/>
              <a:t>	</a:t>
            </a:r>
          </a:p>
          <a:p>
            <a:pPr marL="457200" lvl="1" indent="0">
              <a:buNone/>
            </a:pPr>
            <a:r>
              <a:rPr lang="en-US" sz="3600" dirty="0"/>
              <a:t>	</a:t>
            </a:r>
            <a:endParaRPr lang="en-US" dirty="0"/>
          </a:p>
          <a:p>
            <a:pPr marL="0" indent="0">
              <a:buNone/>
            </a:pPr>
            <a:endParaRPr lang="en-US" sz="3600" dirty="0" smtClean="0"/>
          </a:p>
          <a:p>
            <a:pPr marL="0" indent="0">
              <a:buNone/>
            </a:pPr>
            <a:endParaRPr lang="en-US" sz="3600" dirty="0"/>
          </a:p>
          <a:p>
            <a:pPr marL="0" indent="0">
              <a:buNone/>
            </a:pPr>
            <a:endParaRPr lang="en-US" sz="3600" dirty="0" smtClean="0"/>
          </a:p>
          <a:p>
            <a:pPr marL="0" indent="0">
              <a:buNone/>
            </a:pPr>
            <a:endParaRPr lang="en-US" sz="3600" dirty="0"/>
          </a:p>
          <a:p>
            <a:pPr marL="0" indent="0">
              <a:buNone/>
            </a:pPr>
            <a:r>
              <a:rPr lang="en-US" sz="3600" dirty="0" smtClean="0"/>
              <a:t>	</a:t>
            </a:r>
          </a:p>
          <a:p>
            <a:pPr marL="0" indent="0">
              <a:buNone/>
            </a:pPr>
            <a:endParaRPr lang="en-US" sz="3600" dirty="0"/>
          </a:p>
          <a:p>
            <a:pPr marL="0" indent="0">
              <a:buNone/>
            </a:pPr>
            <a:endParaRPr lang="en-GB" sz="3600" dirty="0" smtClean="0"/>
          </a:p>
          <a:p>
            <a:endParaRPr lang="en-GB" sz="3600" dirty="0"/>
          </a:p>
        </p:txBody>
      </p:sp>
    </p:spTree>
    <p:extLst>
      <p:ext uri="{BB962C8B-B14F-4D97-AF65-F5344CB8AC3E}">
        <p14:creationId xmlns:p14="http://schemas.microsoft.com/office/powerpoint/2010/main" val="77619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Bentham’s anti-metaphysics</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pPr marL="0" lvl="0" indent="0">
              <a:buNone/>
            </a:pPr>
            <a:r>
              <a:rPr lang="en-GB" dirty="0" smtClean="0"/>
              <a:t>Bentham’s Felicific Calculus would contradict the following:</a:t>
            </a:r>
          </a:p>
          <a:p>
            <a:pPr marL="0" lvl="0" indent="0">
              <a:buNone/>
            </a:pPr>
            <a:endParaRPr lang="en-GB" dirty="0" smtClean="0"/>
          </a:p>
          <a:p>
            <a:pPr lvl="0"/>
            <a:r>
              <a:rPr lang="en-GB" dirty="0" smtClean="0"/>
              <a:t>The </a:t>
            </a:r>
            <a:r>
              <a:rPr lang="en-GB" dirty="0"/>
              <a:t>moral individual, self-present to himself; corresponds to  the law “being” (as opposed to the temporally-disjunctive and anti-ontological “ought to be”) </a:t>
            </a:r>
            <a:endParaRPr lang="en-GB" dirty="0" smtClean="0"/>
          </a:p>
          <a:p>
            <a:pPr lvl="0"/>
            <a:endParaRPr lang="en-GB" dirty="0"/>
          </a:p>
          <a:p>
            <a:pPr lvl="0"/>
            <a:r>
              <a:rPr lang="en-GB" dirty="0"/>
              <a:t>The anterior and </a:t>
            </a:r>
            <a:r>
              <a:rPr lang="en-GB" dirty="0" err="1"/>
              <a:t>inaugurative</a:t>
            </a:r>
            <a:r>
              <a:rPr lang="en-GB" dirty="0"/>
              <a:t> standing of the Origin</a:t>
            </a:r>
          </a:p>
          <a:p>
            <a:pPr marL="0" lvl="0" indent="0">
              <a:buNone/>
            </a:pPr>
            <a:r>
              <a:rPr lang="en-GB" dirty="0" smtClean="0"/>
              <a:t>(where “anteriority” might comprise morality, natural law, idea, or Truth)</a:t>
            </a:r>
            <a:r>
              <a:rPr lang="en-GB" dirty="0"/>
              <a:t> </a:t>
            </a:r>
          </a:p>
          <a:p>
            <a:pPr marL="0" indent="0">
              <a:buNone/>
            </a:pPr>
            <a:endParaRPr lang="en-GB" dirty="0"/>
          </a:p>
        </p:txBody>
      </p:sp>
    </p:spTree>
    <p:extLst>
      <p:ext uri="{BB962C8B-B14F-4D97-AF65-F5344CB8AC3E}">
        <p14:creationId xmlns:p14="http://schemas.microsoft.com/office/powerpoint/2010/main" val="1066947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Bentham would reject “self-presence” because it:</a:t>
            </a:r>
            <a:endParaRPr lang="en-GB" dirty="0"/>
          </a:p>
        </p:txBody>
      </p:sp>
      <p:sp>
        <p:nvSpPr>
          <p:cNvPr id="3" name="Content Placeholder 2"/>
          <p:cNvSpPr>
            <a:spLocks noGrp="1"/>
          </p:cNvSpPr>
          <p:nvPr>
            <p:ph idx="1"/>
          </p:nvPr>
        </p:nvSpPr>
        <p:spPr/>
        <p:txBody>
          <a:bodyPr/>
          <a:lstStyle/>
          <a:p>
            <a:r>
              <a:rPr lang="en-GB" dirty="0" smtClean="0"/>
              <a:t>Denies variable conditions;</a:t>
            </a:r>
          </a:p>
          <a:p>
            <a:r>
              <a:rPr lang="en-GB" dirty="0"/>
              <a:t>d</a:t>
            </a:r>
            <a:r>
              <a:rPr lang="en-GB" dirty="0" smtClean="0"/>
              <a:t>enies transferability </a:t>
            </a:r>
            <a:r>
              <a:rPr lang="en-GB" dirty="0"/>
              <a:t>of </a:t>
            </a:r>
            <a:r>
              <a:rPr lang="en-GB" dirty="0" smtClean="0"/>
              <a:t>sovereignty; </a:t>
            </a:r>
          </a:p>
          <a:p>
            <a:r>
              <a:rPr lang="en-GB" dirty="0"/>
              <a:t>i</a:t>
            </a:r>
            <a:r>
              <a:rPr lang="en-GB" dirty="0" smtClean="0"/>
              <a:t>s deflective of the primacy of measuring </a:t>
            </a:r>
            <a:r>
              <a:rPr lang="en-GB" dirty="0"/>
              <a:t>and testing against </a:t>
            </a:r>
            <a:r>
              <a:rPr lang="en-GB" dirty="0" smtClean="0"/>
              <a:t>criteria; and</a:t>
            </a:r>
          </a:p>
          <a:p>
            <a:r>
              <a:rPr lang="en-GB" dirty="0" smtClean="0"/>
              <a:t>hybridizes “presence” with the conscious, de-materialized entity, as opposed to with the physical entity.</a:t>
            </a:r>
            <a:endParaRPr lang="en-GB" dirty="0"/>
          </a:p>
          <a:p>
            <a:pPr marL="0" indent="0">
              <a:buNone/>
            </a:pPr>
            <a:r>
              <a:rPr lang="en-GB" dirty="0"/>
              <a:t> </a:t>
            </a:r>
          </a:p>
          <a:p>
            <a:endParaRPr lang="en-GB" dirty="0"/>
          </a:p>
        </p:txBody>
      </p:sp>
    </p:spTree>
    <p:extLst>
      <p:ext uri="{BB962C8B-B14F-4D97-AF65-F5344CB8AC3E}">
        <p14:creationId xmlns:p14="http://schemas.microsoft.com/office/powerpoint/2010/main" val="2609852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1540</TotalTime>
  <Words>1859</Words>
  <Application>Microsoft Macintosh PowerPoint</Application>
  <PresentationFormat>On-screen Show (4:3)</PresentationFormat>
  <Paragraphs>267</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Deconstructive Tendencies in Bentham’s Philosophy of Language  </vt:lpstr>
      <vt:lpstr>Starting points:</vt:lpstr>
      <vt:lpstr>Jacques Derrida; Paul DeMan</vt:lpstr>
      <vt:lpstr>J.L. Austin; H.L.A. Hart</vt:lpstr>
      <vt:lpstr>A working definition of “deconstruction”:</vt:lpstr>
      <vt:lpstr>Derrida’s exemplary site of wedging into the foundations of Metaphysics: WRITING</vt:lpstr>
      <vt:lpstr> Writing: foregrounds the figurality and performative machination of language </vt:lpstr>
      <vt:lpstr>Bentham’s anti-metaphysics </vt:lpstr>
      <vt:lpstr>Bentham would reject “self-presence” because it:</vt:lpstr>
      <vt:lpstr>PowerPoint Presentation</vt:lpstr>
      <vt:lpstr>The principle of Utility: founded upon an ontology based within a physical theory of logic and language. </vt:lpstr>
      <vt:lpstr>The ultimate paraphrasis:  Auto-Iconism</vt:lpstr>
      <vt:lpstr>Fiction as “automaton” (Bentham allegorises Fiction as automaton in a footnote to The Theory of Fictions)</vt:lpstr>
      <vt:lpstr>Paul de Man on Fiction and language</vt:lpstr>
      <vt:lpstr>That “truth” may sometimes be purely performative – by its very constitution in language</vt:lpstr>
      <vt:lpstr>All language has potential to be automatic; to moving/acting on its own because it is non-referential, self-operating:</vt:lpstr>
      <vt:lpstr>Bentham warns us of the dangers of the hyper-performativity of language even at the level of the word (operating catechristically):  </vt:lpstr>
      <vt:lpstr>The worst case scenario:  law as automaton</vt:lpstr>
      <vt:lpstr>“automaton”: highly discursive figure in the 18th century; ambivalent:</vt:lpstr>
      <vt:lpstr>However, parallel to the disparaged automaton, Bentham revolutionizes the efficacy of sovereignty.</vt:lpstr>
      <vt:lpstr>Legal positivism</vt:lpstr>
      <vt:lpstr> J.L. Austin’s How to do Things with Words (series of lectures delivered at Harvard University in 1955) </vt:lpstr>
      <vt:lpstr> JL Austin’s notion of sovereignty:  </vt:lpstr>
      <vt:lpstr>J.L. Austin on the performative utterance:</vt:lpstr>
      <vt:lpstr>Crossovers between Bentham and Austin on “happiness”</vt:lpstr>
      <vt:lpstr>Linguistic performativity in Bentham and JL Austin</vt:lpstr>
      <vt:lpstr>The play of mischief: Bentham and Austin</vt:lpstr>
      <vt:lpstr>Bentham on the high probability of mischievousness</vt:lpstr>
      <vt:lpstr>(continued...)</vt:lpstr>
      <vt:lpstr>Mischievousness: an “inherent dilemma” that is constitutive</vt:lpstr>
      <vt:lpstr>Austin’s  “Doctrine of the Infelicities” (from How to do things with Words)</vt:lpstr>
      <vt:lpstr>By their very nature, performative acts entail failure or infelicity.  </vt:lpstr>
      <vt:lpstr> Happiness is perhaps.</vt:lpstr>
      <vt:lpstr>Objective well-being</vt:lpstr>
      <vt:lpstr>“αγαθόν and εύδαιμία in the Ethics of Aristotle” (J.L. Austin, 1939) </vt:lpstr>
      <vt:lpstr>Happiness object-ified</vt:lpstr>
      <vt:lpstr>Auto-icons: eudaemonic?</vt:lpstr>
      <vt:lpstr>According to J.L. Austin, eudaemonia, according to Aristotle,</vt:lpstr>
      <vt:lpstr> Derrida on “perhaps” </vt:lpstr>
      <vt:lpstr>Further directions of enquiry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laptop</dc:creator>
  <cp:lastModifiedBy>Carolyn Shapiro</cp:lastModifiedBy>
  <cp:revision>229</cp:revision>
  <dcterms:created xsi:type="dcterms:W3CDTF">2015-03-07T10:36:34Z</dcterms:created>
  <dcterms:modified xsi:type="dcterms:W3CDTF">2017-03-02T20:53:52Z</dcterms:modified>
</cp:coreProperties>
</file>