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71" r:id="rId7"/>
    <p:sldId id="261" r:id="rId8"/>
    <p:sldId id="279" r:id="rId9"/>
    <p:sldId id="280" r:id="rId10"/>
    <p:sldId id="263" r:id="rId11"/>
    <p:sldId id="264" r:id="rId12"/>
    <p:sldId id="265" r:id="rId13"/>
    <p:sldId id="266" r:id="rId14"/>
    <p:sldId id="267" r:id="rId15"/>
    <p:sldId id="281" r:id="rId16"/>
    <p:sldId id="268" r:id="rId17"/>
    <p:sldId id="269" r:id="rId18"/>
    <p:sldId id="282" r:id="rId19"/>
    <p:sldId id="270" r:id="rId20"/>
    <p:sldId id="273" r:id="rId21"/>
    <p:sldId id="275" r:id="rId22"/>
    <p:sldId id="283" r:id="rId23"/>
    <p:sldId id="277" r:id="rId24"/>
    <p:sldId id="278" r:id="rId25"/>
    <p:sldId id="276" r:id="rId26"/>
    <p:sldId id="284" r:id="rId27"/>
    <p:sldId id="27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2040" y="-2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8" d="100"/>
          <a:sy n="118" d="100"/>
        </p:scale>
        <p:origin x="-23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57675-3F3C-F342-A6C9-03EED5432B2C}" type="datetimeFigureOut">
              <a:rPr lang="en-US" smtClean="0"/>
              <a:t>28/11/2014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13CB9-22BA-9747-BBB2-E05FB03E046D}" type="slidenum">
              <a:rPr lang="en-US" smtClean="0"/>
              <a:t>‹#›</a:t>
            </a:fld>
            <a:endParaRPr lang="en-US"/>
          </a:p>
        </p:txBody>
      </p:sp>
    </p:spTree>
    <p:extLst>
      <p:ext uri="{BB962C8B-B14F-4D97-AF65-F5344CB8AC3E}">
        <p14:creationId xmlns:p14="http://schemas.microsoft.com/office/powerpoint/2010/main" val="2182358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13CB9-22BA-9747-BBB2-E05FB03E046D}" type="slidenum">
              <a:rPr lang="en-US" smtClean="0"/>
              <a:t>19</a:t>
            </a:fld>
            <a:endParaRPr lang="en-US"/>
          </a:p>
        </p:txBody>
      </p:sp>
    </p:spTree>
    <p:extLst>
      <p:ext uri="{BB962C8B-B14F-4D97-AF65-F5344CB8AC3E}">
        <p14:creationId xmlns:p14="http://schemas.microsoft.com/office/powerpoint/2010/main" val="211813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13CB9-22BA-9747-BBB2-E05FB03E046D}" type="slidenum">
              <a:rPr lang="en-US" smtClean="0"/>
              <a:t>20</a:t>
            </a:fld>
            <a:endParaRPr lang="en-US"/>
          </a:p>
        </p:txBody>
      </p:sp>
    </p:spTree>
    <p:extLst>
      <p:ext uri="{BB962C8B-B14F-4D97-AF65-F5344CB8AC3E}">
        <p14:creationId xmlns:p14="http://schemas.microsoft.com/office/powerpoint/2010/main" val="157501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23AAA2F-5980-C044-B9EF-4577737C38B9}" type="datetimeFigureOut">
              <a:rPr lang="en-US" smtClean="0"/>
              <a:t>28/11/2014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420372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3AAA2F-5980-C044-B9EF-4577737C38B9}" type="datetimeFigureOut">
              <a:rPr lang="en-US" smtClean="0"/>
              <a:t>28/11/2014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102805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3AAA2F-5980-C044-B9EF-4577737C38B9}" type="datetimeFigureOut">
              <a:rPr lang="en-US" smtClean="0"/>
              <a:t>28/11/2014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189381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23AAA2F-5980-C044-B9EF-4577737C38B9}" type="datetimeFigureOut">
              <a:rPr lang="en-US" smtClean="0"/>
              <a:t>28/11/2014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333041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23AAA2F-5980-C044-B9EF-4577737C38B9}" type="datetimeFigureOut">
              <a:rPr lang="en-US" smtClean="0"/>
              <a:t>28/11/2014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37954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23AAA2F-5980-C044-B9EF-4577737C38B9}" type="datetimeFigureOut">
              <a:rPr lang="en-US" smtClean="0"/>
              <a:t>28/11/2014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412009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23AAA2F-5980-C044-B9EF-4577737C38B9}" type="datetimeFigureOut">
              <a:rPr lang="en-US" smtClean="0"/>
              <a:t>28/11/2014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215608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23AAA2F-5980-C044-B9EF-4577737C38B9}" type="datetimeFigureOut">
              <a:rPr lang="en-US" smtClean="0"/>
              <a:t>28/11/2014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80174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AAA2F-5980-C044-B9EF-4577737C38B9}" type="datetimeFigureOut">
              <a:rPr lang="en-US" smtClean="0"/>
              <a:t>28/11/2014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260289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3AAA2F-5980-C044-B9EF-4577737C38B9}" type="datetimeFigureOut">
              <a:rPr lang="en-US" smtClean="0"/>
              <a:t>28/11/2014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165325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23AAA2F-5980-C044-B9EF-4577737C38B9}" type="datetimeFigureOut">
              <a:rPr lang="en-US" smtClean="0"/>
              <a:t>28/11/2014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2F75C-DD3E-5C44-ACD1-69E3A506843F}" type="slidenum">
              <a:rPr lang="en-US" smtClean="0"/>
              <a:t>‹#›</a:t>
            </a:fld>
            <a:endParaRPr lang="en-US"/>
          </a:p>
        </p:txBody>
      </p:sp>
    </p:spTree>
    <p:extLst>
      <p:ext uri="{BB962C8B-B14F-4D97-AF65-F5344CB8AC3E}">
        <p14:creationId xmlns:p14="http://schemas.microsoft.com/office/powerpoint/2010/main" val="34618038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AAA2F-5980-C044-B9EF-4577737C38B9}" type="datetimeFigureOut">
              <a:rPr lang="en-US" smtClean="0"/>
              <a:t>28/11/2014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2F75C-DD3E-5C44-ACD1-69E3A506843F}" type="slidenum">
              <a:rPr lang="en-US" smtClean="0"/>
              <a:t>‹#›</a:t>
            </a:fld>
            <a:endParaRPr lang="en-US"/>
          </a:p>
        </p:txBody>
      </p:sp>
    </p:spTree>
    <p:extLst>
      <p:ext uri="{BB962C8B-B14F-4D97-AF65-F5344CB8AC3E}">
        <p14:creationId xmlns:p14="http://schemas.microsoft.com/office/powerpoint/2010/main" val="129668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012-08-26 07.17.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29450"/>
          </a:xfrm>
          <a:prstGeom prst="rect">
            <a:avLst/>
          </a:prstGeom>
        </p:spPr>
      </p:pic>
      <p:sp>
        <p:nvSpPr>
          <p:cNvPr id="6" name="Rectangle 5"/>
          <p:cNvSpPr/>
          <p:nvPr/>
        </p:nvSpPr>
        <p:spPr>
          <a:xfrm>
            <a:off x="325627" y="2828836"/>
            <a:ext cx="8694227" cy="2862322"/>
          </a:xfrm>
          <a:prstGeom prst="rect">
            <a:avLst/>
          </a:prstGeom>
        </p:spPr>
        <p:txBody>
          <a:bodyPr wrap="square">
            <a:spAutoFit/>
          </a:bodyPr>
          <a:lstStyle/>
          <a:p>
            <a:endParaRPr lang="en-US" sz="4000" b="1" dirty="0">
              <a:effectLst>
                <a:outerShdw blurRad="50800" dist="38100" dir="18900000" algn="bl" rotWithShape="0">
                  <a:prstClr val="black">
                    <a:alpha val="40000"/>
                  </a:prstClr>
                </a:outerShdw>
              </a:effectLst>
            </a:endParaRPr>
          </a:p>
          <a:p>
            <a:r>
              <a:rPr lang="en-US" sz="4400" b="1" dirty="0" smtClean="0">
                <a:effectLst>
                  <a:outerShdw blurRad="50800" dist="38100" dir="18900000" algn="bl" rotWithShape="0">
                    <a:prstClr val="black">
                      <a:alpha val="40000"/>
                    </a:prstClr>
                  </a:outerShdw>
                </a:effectLst>
              </a:rPr>
              <a:t>Ethnography </a:t>
            </a:r>
            <a:r>
              <a:rPr lang="en-US" sz="4400" b="1" dirty="0">
                <a:effectLst>
                  <a:outerShdw blurRad="50800" dist="38100" dir="18900000" algn="bl" rotWithShape="0">
                    <a:prstClr val="black">
                      <a:alpha val="40000"/>
                    </a:prstClr>
                  </a:outerShdw>
                </a:effectLst>
              </a:rPr>
              <a:t>or auto- ethnography? </a:t>
            </a:r>
            <a:endParaRPr lang="en-US" sz="4400" b="1" dirty="0" smtClean="0">
              <a:effectLst>
                <a:outerShdw blurRad="50800" dist="38100" dir="18900000" algn="bl" rotWithShape="0">
                  <a:prstClr val="black">
                    <a:alpha val="40000"/>
                  </a:prstClr>
                </a:outerShdw>
              </a:effectLst>
            </a:endParaRPr>
          </a:p>
          <a:p>
            <a:r>
              <a:rPr lang="en-US" sz="3200" b="1" dirty="0" smtClean="0">
                <a:effectLst>
                  <a:outerShdw blurRad="50800" dist="38100" dir="18900000" algn="bl" rotWithShape="0">
                    <a:prstClr val="black">
                      <a:alpha val="40000"/>
                    </a:prstClr>
                  </a:outerShdw>
                </a:effectLst>
              </a:rPr>
              <a:t>The </a:t>
            </a:r>
            <a:r>
              <a:rPr lang="en-US" sz="3200" b="1" dirty="0">
                <a:effectLst>
                  <a:outerShdw blurRad="50800" dist="38100" dir="18900000" algn="bl" rotWithShape="0">
                    <a:prstClr val="black">
                      <a:alpha val="40000"/>
                    </a:prstClr>
                  </a:outerShdw>
                </a:effectLst>
              </a:rPr>
              <a:t>process of biographical construction in, the film, '</a:t>
            </a:r>
            <a:r>
              <a:rPr lang="en-US" sz="3200" b="1" dirty="0" err="1">
                <a:effectLst>
                  <a:outerShdw blurRad="50800" dist="38100" dir="18900000" algn="bl" rotWithShape="0">
                    <a:prstClr val="black">
                      <a:alpha val="40000"/>
                    </a:prstClr>
                  </a:outerShdw>
                </a:effectLst>
              </a:rPr>
              <a:t>Moominland</a:t>
            </a:r>
            <a:r>
              <a:rPr lang="en-US" sz="3200" b="1" dirty="0">
                <a:effectLst>
                  <a:outerShdw blurRad="50800" dist="38100" dir="18900000" algn="bl" rotWithShape="0">
                    <a:prstClr val="black">
                      <a:alpha val="40000"/>
                    </a:prstClr>
                  </a:outerShdw>
                </a:effectLst>
              </a:rPr>
              <a:t> Tales - The Life of Tove Jansson’ </a:t>
            </a:r>
            <a:endParaRPr lang="en-US" sz="3200" dirty="0">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21635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3977"/>
          </a:xfrm>
        </p:spPr>
        <p:txBody>
          <a:bodyPr>
            <a:normAutofit/>
          </a:bodyPr>
          <a:lstStyle/>
          <a:p>
            <a:r>
              <a:rPr lang="en-US" dirty="0" smtClean="0"/>
              <a:t>Biography</a:t>
            </a:r>
            <a:endParaRPr lang="en-US" dirty="0"/>
          </a:p>
        </p:txBody>
      </p:sp>
      <p:sp>
        <p:nvSpPr>
          <p:cNvPr id="3" name="Content Placeholder 2"/>
          <p:cNvSpPr>
            <a:spLocks noGrp="1"/>
          </p:cNvSpPr>
          <p:nvPr>
            <p:ph idx="1"/>
          </p:nvPr>
        </p:nvSpPr>
        <p:spPr>
          <a:xfrm>
            <a:off x="457200" y="1563076"/>
            <a:ext cx="8229600" cy="4563087"/>
          </a:xfrm>
        </p:spPr>
        <p:txBody>
          <a:bodyPr>
            <a:normAutofit lnSpcReduction="10000"/>
          </a:bodyPr>
          <a:lstStyle/>
          <a:p>
            <a:pPr marL="0" indent="0">
              <a:buNone/>
            </a:pPr>
            <a:r>
              <a:rPr lang="en-US" dirty="0" smtClean="0"/>
              <a:t>…</a:t>
            </a:r>
            <a:r>
              <a:rPr lang="en-US" dirty="0"/>
              <a:t>’when a writer writes a biography, he or she writes him or herself into the life of the subject written about. When the reader reads a biographical text, that text is read through the life of the reader. Hence, writers and readers conspire to create the lives they write and read about. Along the way, the produced text is cluttered by the traces of the real person being written about’</a:t>
            </a:r>
            <a:r>
              <a:rPr lang="en-US" dirty="0" smtClean="0"/>
              <a:t>. 				</a:t>
            </a:r>
          </a:p>
          <a:p>
            <a:pPr marL="0" indent="0">
              <a:buNone/>
            </a:pPr>
            <a:r>
              <a:rPr lang="en-US" sz="2200" dirty="0"/>
              <a:t>	</a:t>
            </a:r>
            <a:r>
              <a:rPr lang="en-US" sz="2200" dirty="0" smtClean="0"/>
              <a:t>	Wendy Lesser (</a:t>
            </a:r>
            <a:r>
              <a:rPr lang="en-US" sz="2200" i="1" dirty="0" smtClean="0"/>
              <a:t>1988)</a:t>
            </a:r>
            <a:r>
              <a:rPr lang="en-US" sz="2200" dirty="0" smtClean="0"/>
              <a:t> </a:t>
            </a:r>
            <a:r>
              <a:rPr lang="en-US" sz="2200" i="1" dirty="0" smtClean="0"/>
              <a:t>Autobiography and the I of the beholder </a:t>
            </a:r>
            <a:endParaRPr lang="en-GB" sz="2200" dirty="0"/>
          </a:p>
          <a:p>
            <a:endParaRPr lang="en-US" dirty="0"/>
          </a:p>
        </p:txBody>
      </p:sp>
    </p:spTree>
    <p:extLst>
      <p:ext uri="{BB962C8B-B14F-4D97-AF65-F5344CB8AC3E}">
        <p14:creationId xmlns:p14="http://schemas.microsoft.com/office/powerpoint/2010/main" val="367693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Penguin Books</a:t>
            </a:r>
            <a:endParaRPr lang="en-US" dirty="0"/>
          </a:p>
        </p:txBody>
      </p:sp>
      <p:sp>
        <p:nvSpPr>
          <p:cNvPr id="3" name="Content Placeholder 2"/>
          <p:cNvSpPr>
            <a:spLocks noGrp="1"/>
          </p:cNvSpPr>
          <p:nvPr>
            <p:ph idx="1"/>
          </p:nvPr>
        </p:nvSpPr>
        <p:spPr/>
        <p:txBody>
          <a:bodyPr>
            <a:normAutofit/>
          </a:bodyPr>
          <a:lstStyle/>
          <a:p>
            <a:r>
              <a:rPr lang="en-GB" dirty="0"/>
              <a:t>“Tove Jansson was born in </a:t>
            </a:r>
            <a:r>
              <a:rPr lang="en-GB" dirty="0" err="1"/>
              <a:t>Helsingfors</a:t>
            </a:r>
            <a:r>
              <a:rPr lang="en-GB" dirty="0"/>
              <a:t>, Finland, in 1914. Her mother was a caricaturist and designed 165 of Finland’s stamps and her father was a </a:t>
            </a:r>
            <a:r>
              <a:rPr lang="en-GB" dirty="0" smtClean="0"/>
              <a:t>sculptor. Tove </a:t>
            </a:r>
            <a:r>
              <a:rPr lang="en-GB" dirty="0"/>
              <a:t>Jansson studied painting in Finland, Sweden and France. She lived alone on a small island in the Gulf of Finland, where most of her books where </a:t>
            </a:r>
            <a:r>
              <a:rPr lang="en-GB" dirty="0" err="1" smtClean="0"/>
              <a:t>written.Tove</a:t>
            </a:r>
            <a:r>
              <a:rPr lang="en-GB" dirty="0" smtClean="0"/>
              <a:t> </a:t>
            </a:r>
            <a:r>
              <a:rPr lang="en-GB" dirty="0"/>
              <a:t>Jansson died in June 2001.”</a:t>
            </a:r>
          </a:p>
        </p:txBody>
      </p:sp>
    </p:spTree>
    <p:extLst>
      <p:ext uri="{BB962C8B-B14F-4D97-AF65-F5344CB8AC3E}">
        <p14:creationId xmlns:p14="http://schemas.microsoft.com/office/powerpoint/2010/main" val="196799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pic>
        <p:nvPicPr>
          <p:cNvPr id="4" name="Content Placeholder 3" descr="2013-09-19 10.00.30.jpg"/>
          <p:cNvPicPr>
            <a:picLocks noGrp="1" noChangeAspect="1"/>
          </p:cNvPicPr>
          <p:nvPr>
            <p:ph idx="1"/>
          </p:nvPr>
        </p:nvPicPr>
        <p:blipFill>
          <a:blip r:embed="rId2">
            <a:extLst>
              <a:ext uri="{28A0092B-C50C-407E-A947-70E740481C1C}">
                <a14:useLocalDpi xmlns:a14="http://schemas.microsoft.com/office/drawing/2010/main" val="0"/>
              </a:ext>
            </a:extLst>
          </a:blip>
          <a:srcRect t="13184" b="13184"/>
          <a:stretch>
            <a:fillRect/>
          </a:stretch>
        </p:blipFill>
        <p:spPr/>
      </p:pic>
    </p:spTree>
    <p:extLst>
      <p:ext uri="{BB962C8B-B14F-4D97-AF65-F5344CB8AC3E}">
        <p14:creationId xmlns:p14="http://schemas.microsoft.com/office/powerpoint/2010/main" val="36407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209806"/>
          </a:xfrm>
        </p:spPr>
        <p:txBody>
          <a:bodyPr>
            <a:normAutofit fontScale="90000"/>
          </a:bodyPr>
          <a:lstStyle/>
          <a:p>
            <a:endParaRPr lang="en-US"/>
          </a:p>
        </p:txBody>
      </p:sp>
      <p:sp>
        <p:nvSpPr>
          <p:cNvPr id="3" name="Content Placeholder 2"/>
          <p:cNvSpPr>
            <a:spLocks noGrp="1"/>
          </p:cNvSpPr>
          <p:nvPr>
            <p:ph idx="1"/>
          </p:nvPr>
        </p:nvSpPr>
        <p:spPr>
          <a:xfrm>
            <a:off x="457200" y="250880"/>
            <a:ext cx="8229600" cy="5875284"/>
          </a:xfrm>
        </p:spPr>
        <p:txBody>
          <a:bodyPr>
            <a:noAutofit/>
          </a:bodyPr>
          <a:lstStyle/>
          <a:p>
            <a:pPr marL="0" indent="0">
              <a:buNone/>
            </a:pPr>
            <a:endParaRPr lang="en-GB" sz="2400" dirty="0" smtClean="0"/>
          </a:p>
          <a:p>
            <a:pPr marL="0" indent="0">
              <a:buNone/>
            </a:pPr>
            <a:r>
              <a:rPr lang="en-GB" sz="2400" dirty="0" smtClean="0"/>
              <a:t>“</a:t>
            </a:r>
            <a:r>
              <a:rPr lang="en-GB" sz="2400" dirty="0"/>
              <a:t>I felt I had no right to be there, for it wasn’t now the house of Elise acting by proxy for some unknown people. It was the house of a famous modern poet.  The thought that at any moment he and his family might walk in and find me there terrified me. I insisted that Elise should open the bathroom door and tell me to my face that there was no possible chance of their returning for many days to </a:t>
            </a:r>
            <a:r>
              <a:rPr lang="en-GB" sz="2400" dirty="0" smtClean="0"/>
              <a:t>come.</a:t>
            </a:r>
          </a:p>
          <a:p>
            <a:pPr marL="0" indent="0">
              <a:buNone/>
            </a:pPr>
            <a:endParaRPr lang="en-GB" sz="2400" dirty="0" smtClean="0"/>
          </a:p>
          <a:p>
            <a:pPr marL="0" indent="0">
              <a:buNone/>
            </a:pPr>
            <a:r>
              <a:rPr lang="en-GB" sz="2400" dirty="0" smtClean="0"/>
              <a:t>Then I began to think about the house itself, which Elise was no longer accountable for. Its new definition, as the house of a poet whose work I knew well, many of whose poems I knew by heart, gave it altogether a new appearance.” </a:t>
            </a:r>
          </a:p>
          <a:p>
            <a:pPr marL="0" indent="0">
              <a:buNone/>
            </a:pPr>
            <a:endParaRPr lang="en-GB" sz="2400" dirty="0"/>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332445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Muriel Spark</a:t>
            </a:r>
            <a:br>
              <a:rPr lang="en-US" dirty="0" smtClean="0"/>
            </a:br>
            <a:r>
              <a:rPr lang="en-US" dirty="0" smtClean="0"/>
              <a:t>‘House of the Famous Poet’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To confirm this, I went outside and stood exactly where I had been when I first saw the garden form the door of the taxi. I wanted to get my first impression for a second time.</a:t>
            </a:r>
          </a:p>
          <a:p>
            <a:pPr marL="0" indent="0">
              <a:buNone/>
            </a:pPr>
            <a:r>
              <a:rPr lang="en-GB" dirty="0" smtClean="0"/>
              <a:t>And this time I saw the absolute purpose in the overgrown garden, which since then, I have come to believe existed in the eye of the beholder. But at that time the room we had first entered, and which had riled me, now began to give back a meaning, and whatever it was, was right. The caked up bottle of ink, which Elise had put on the mantelpiece. I replace don the table to make sure. I saw a photograph I hadn’t noticed before, and I recognised the famous poet.”</a:t>
            </a:r>
          </a:p>
          <a:p>
            <a:endParaRPr lang="en-US" dirty="0" smtClean="0"/>
          </a:p>
          <a:p>
            <a:endParaRPr lang="en-US" dirty="0"/>
          </a:p>
        </p:txBody>
      </p:sp>
    </p:spTree>
    <p:extLst>
      <p:ext uri="{BB962C8B-B14F-4D97-AF65-F5344CB8AC3E}">
        <p14:creationId xmlns:p14="http://schemas.microsoft.com/office/powerpoint/2010/main" val="3115317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Textural turning points:</a:t>
            </a:r>
            <a:endParaRPr lang="en-US" dirty="0"/>
          </a:p>
        </p:txBody>
      </p:sp>
      <p:sp>
        <p:nvSpPr>
          <p:cNvPr id="3" name="Content Placeholder 2"/>
          <p:cNvSpPr>
            <a:spLocks noGrp="1"/>
          </p:cNvSpPr>
          <p:nvPr>
            <p:ph idx="1"/>
          </p:nvPr>
        </p:nvSpPr>
        <p:spPr/>
        <p:txBody>
          <a:bodyPr/>
          <a:lstStyle/>
          <a:p>
            <a:pPr marL="0" indent="0">
              <a:buNone/>
            </a:pPr>
            <a:r>
              <a:rPr lang="en-US" dirty="0"/>
              <a:t>“The notion that lives are turned around by epiphanies, is deeply entrenched in Western thought…this means that biographical texts will typically be structured by the significant, turning point moments in a subjects life.”</a:t>
            </a:r>
            <a:endParaRPr lang="en-GB" dirty="0"/>
          </a:p>
          <a:p>
            <a:pPr marL="0" indent="0">
              <a:buNone/>
            </a:pPr>
            <a:r>
              <a:rPr lang="en-US" dirty="0"/>
              <a:t> </a:t>
            </a:r>
            <a:r>
              <a:rPr lang="en-US" dirty="0" smtClean="0"/>
              <a:t>				</a:t>
            </a:r>
            <a:r>
              <a:rPr lang="en-GB" sz="2400" dirty="0" smtClean="0"/>
              <a:t>Norman</a:t>
            </a:r>
            <a:r>
              <a:rPr lang="en-GB" sz="2400" dirty="0"/>
              <a:t>. K. </a:t>
            </a:r>
            <a:r>
              <a:rPr lang="en-GB" sz="2400" dirty="0" err="1"/>
              <a:t>Denzin</a:t>
            </a:r>
            <a:r>
              <a:rPr lang="en-GB" sz="2400" dirty="0"/>
              <a:t>(1989) </a:t>
            </a:r>
            <a:r>
              <a:rPr lang="en-GB" sz="2400" i="1" dirty="0"/>
              <a:t>Interpretive Biography</a:t>
            </a:r>
            <a:endParaRPr lang="en-US" sz="2400" dirty="0"/>
          </a:p>
          <a:p>
            <a:pPr marL="0" indent="0">
              <a:buNone/>
            </a:pPr>
            <a:endParaRPr lang="en-GB" dirty="0"/>
          </a:p>
        </p:txBody>
      </p:sp>
    </p:spTree>
    <p:extLst>
      <p:ext uri="{BB962C8B-B14F-4D97-AF65-F5344CB8AC3E}">
        <p14:creationId xmlns:p14="http://schemas.microsoft.com/office/powerpoint/2010/main" val="216324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ROUGH STRUCTURE</a:t>
            </a:r>
            <a:endParaRPr lang="en-US" sz="3200" dirty="0"/>
          </a:p>
        </p:txBody>
      </p:sp>
      <p:sp>
        <p:nvSpPr>
          <p:cNvPr id="3" name="Content Placeholder 2"/>
          <p:cNvSpPr>
            <a:spLocks noGrp="1"/>
          </p:cNvSpPr>
          <p:nvPr>
            <p:ph idx="1"/>
          </p:nvPr>
        </p:nvSpPr>
        <p:spPr>
          <a:xfrm>
            <a:off x="457200" y="1128954"/>
            <a:ext cx="8229600" cy="5456608"/>
          </a:xfrm>
        </p:spPr>
        <p:txBody>
          <a:bodyPr>
            <a:noAutofit/>
          </a:bodyPr>
          <a:lstStyle/>
          <a:p>
            <a:r>
              <a:rPr lang="en-GB" sz="1800" b="1" dirty="0" smtClean="0"/>
              <a:t>1</a:t>
            </a:r>
            <a:r>
              <a:rPr lang="en-GB" sz="1800" b="1" dirty="0"/>
              <a:t>. </a:t>
            </a:r>
            <a:r>
              <a:rPr lang="en-GB" sz="1800" b="1" dirty="0" smtClean="0"/>
              <a:t>INTRODUCTION:</a:t>
            </a:r>
            <a:r>
              <a:rPr lang="en-GB" sz="1800" dirty="0" smtClean="0"/>
              <a:t> Who </a:t>
            </a:r>
            <a:r>
              <a:rPr lang="en-GB" sz="1800" dirty="0"/>
              <a:t>is she? We need to look into work to find </a:t>
            </a:r>
            <a:r>
              <a:rPr lang="en-GB" sz="1800" dirty="0" smtClean="0"/>
              <a:t>out </a:t>
            </a:r>
            <a:r>
              <a:rPr lang="en-GB" sz="1800" b="1" dirty="0" smtClean="0"/>
              <a:t>Love </a:t>
            </a:r>
            <a:r>
              <a:rPr lang="en-GB" sz="1800" b="1" dirty="0"/>
              <a:t>and </a:t>
            </a:r>
            <a:r>
              <a:rPr lang="en-GB" sz="1800" b="1" dirty="0" smtClean="0"/>
              <a:t>work</a:t>
            </a:r>
            <a:r>
              <a:rPr lang="en-GB" sz="1800" dirty="0"/>
              <a:t> </a:t>
            </a:r>
          </a:p>
          <a:p>
            <a:r>
              <a:rPr lang="en-GB" sz="1800" b="1" dirty="0"/>
              <a:t>2. SUCCESS</a:t>
            </a:r>
            <a:r>
              <a:rPr lang="en-GB" sz="1800" dirty="0"/>
              <a:t> :– the peak (Interweave this</a:t>
            </a:r>
            <a:r>
              <a:rPr lang="en-GB" sz="1800" dirty="0" smtClean="0"/>
              <a:t>)</a:t>
            </a:r>
            <a:r>
              <a:rPr lang="en-GB" sz="1800" dirty="0"/>
              <a:t> </a:t>
            </a:r>
          </a:p>
          <a:p>
            <a:r>
              <a:rPr lang="en-GB" sz="1800" b="1" dirty="0"/>
              <a:t>3.EARLY LIFE AND CHILDHOOD</a:t>
            </a:r>
            <a:r>
              <a:rPr lang="en-GB" sz="1800" dirty="0"/>
              <a:t> 1914 </a:t>
            </a:r>
            <a:r>
              <a:rPr lang="en-GB" sz="1800" dirty="0" smtClean="0"/>
              <a:t>– 1936</a:t>
            </a:r>
            <a:endParaRPr lang="en-GB" sz="1800" dirty="0"/>
          </a:p>
          <a:p>
            <a:r>
              <a:rPr lang="en-GB" sz="1800" b="1" dirty="0"/>
              <a:t>4.THE WAR AND BIRTH OF THE MOOMINS </a:t>
            </a:r>
            <a:r>
              <a:rPr lang="en-GB" sz="1800" dirty="0" smtClean="0"/>
              <a:t>1938 </a:t>
            </a:r>
            <a:r>
              <a:rPr lang="en-GB" sz="1800" dirty="0"/>
              <a:t>- 1946</a:t>
            </a:r>
          </a:p>
          <a:p>
            <a:r>
              <a:rPr lang="en-GB" sz="1800" dirty="0"/>
              <a:t>(Comet – fin family - </a:t>
            </a:r>
            <a:r>
              <a:rPr lang="en-GB" sz="1800" dirty="0" err="1"/>
              <a:t>Garm</a:t>
            </a:r>
            <a:r>
              <a:rPr lang="en-GB" sz="1800" dirty="0"/>
              <a:t>) 1944 </a:t>
            </a:r>
            <a:r>
              <a:rPr lang="en-GB" sz="1800" dirty="0" smtClean="0"/>
              <a:t>studio</a:t>
            </a:r>
            <a:endParaRPr lang="en-GB" sz="1800" dirty="0"/>
          </a:p>
          <a:p>
            <a:r>
              <a:rPr lang="en-GB" sz="1800" b="1" dirty="0"/>
              <a:t>5.VIVICA AND THE THEATRE</a:t>
            </a:r>
            <a:r>
              <a:rPr lang="en-GB" sz="1800" dirty="0"/>
              <a:t> (MOOMIN SUMMER MADNESS</a:t>
            </a:r>
            <a:r>
              <a:rPr lang="en-GB" sz="1800" dirty="0" smtClean="0"/>
              <a:t>) 1947 </a:t>
            </a:r>
            <a:endParaRPr lang="en-GB" sz="1800" dirty="0"/>
          </a:p>
          <a:p>
            <a:r>
              <a:rPr lang="en-GB" sz="1800" b="1" dirty="0"/>
              <a:t>6.FAME</a:t>
            </a:r>
            <a:r>
              <a:rPr lang="en-GB" sz="1800" dirty="0"/>
              <a:t>   - </a:t>
            </a:r>
            <a:r>
              <a:rPr lang="en-GB" sz="1800" dirty="0" smtClean="0"/>
              <a:t>midpoint 1953 </a:t>
            </a:r>
            <a:r>
              <a:rPr lang="en-GB" sz="1800" dirty="0"/>
              <a:t>- 1957 (comic books and Sutton</a:t>
            </a:r>
            <a:r>
              <a:rPr lang="en-GB" sz="1800" dirty="0" smtClean="0"/>
              <a:t>)</a:t>
            </a:r>
            <a:endParaRPr lang="en-GB" sz="1800" dirty="0"/>
          </a:p>
          <a:p>
            <a:r>
              <a:rPr lang="en-GB" sz="1800" b="1" dirty="0"/>
              <a:t>7. ENTER T0O – TICKY AND THE ISLAND</a:t>
            </a:r>
            <a:r>
              <a:rPr lang="en-GB" sz="1800" dirty="0"/>
              <a:t> – (1964 construction starts) </a:t>
            </a:r>
            <a:r>
              <a:rPr lang="en-GB" sz="1800" dirty="0" smtClean="0"/>
              <a:t>Tootie </a:t>
            </a:r>
            <a:r>
              <a:rPr lang="en-GB" sz="1800" dirty="0"/>
              <a:t>(fair play</a:t>
            </a:r>
            <a:r>
              <a:rPr lang="en-GB" sz="1800" dirty="0" smtClean="0"/>
              <a:t>)1958 </a:t>
            </a:r>
            <a:r>
              <a:rPr lang="en-GB" sz="1800" dirty="0"/>
              <a:t>– </a:t>
            </a:r>
            <a:r>
              <a:rPr lang="en-GB" sz="1800" dirty="0" smtClean="0"/>
              <a:t>1964</a:t>
            </a:r>
            <a:endParaRPr lang="en-GB" sz="1800" dirty="0"/>
          </a:p>
          <a:p>
            <a:r>
              <a:rPr lang="en-GB" sz="1800" b="1" dirty="0"/>
              <a:t>8. TONAL CHANGE (MID WINTER</a:t>
            </a:r>
            <a:r>
              <a:rPr lang="en-GB" sz="1800" b="1" dirty="0" smtClean="0"/>
              <a:t>)</a:t>
            </a:r>
            <a:r>
              <a:rPr lang="en-GB" sz="1800" dirty="0" smtClean="0"/>
              <a:t> 1957 – 1968 And </a:t>
            </a:r>
            <a:r>
              <a:rPr lang="en-GB" sz="1800" dirty="0"/>
              <a:t>death of the </a:t>
            </a:r>
            <a:r>
              <a:rPr lang="en-GB" sz="1800" dirty="0" smtClean="0"/>
              <a:t>father </a:t>
            </a:r>
            <a:r>
              <a:rPr lang="en-GB" sz="1800" dirty="0" err="1" smtClean="0"/>
              <a:t>Moominpapa</a:t>
            </a:r>
            <a:r>
              <a:rPr lang="en-GB" sz="1800" dirty="0" smtClean="0"/>
              <a:t> </a:t>
            </a:r>
            <a:r>
              <a:rPr lang="en-GB" sz="1800" dirty="0"/>
              <a:t>books – The </a:t>
            </a:r>
            <a:r>
              <a:rPr lang="en-GB" sz="1800" dirty="0" err="1"/>
              <a:t>Sulptors</a:t>
            </a:r>
            <a:r>
              <a:rPr lang="en-GB" sz="1800" dirty="0"/>
              <a:t> daughter (68</a:t>
            </a:r>
            <a:r>
              <a:rPr lang="en-GB" sz="1800" dirty="0" smtClean="0"/>
              <a:t>)</a:t>
            </a:r>
          </a:p>
          <a:p>
            <a:r>
              <a:rPr lang="en-GB" sz="1800" b="1" dirty="0" smtClean="0"/>
              <a:t>9</a:t>
            </a:r>
            <a:r>
              <a:rPr lang="en-GB" sz="1800" b="1" dirty="0"/>
              <a:t>. DEATH OF THE MOTHER AND MOOMINS AND BIRTH OF THE ADULT</a:t>
            </a:r>
            <a:r>
              <a:rPr lang="en-GB" sz="1800" dirty="0"/>
              <a:t> AUTHOUR 1970 – 1980 </a:t>
            </a:r>
            <a:r>
              <a:rPr lang="en-GB" sz="1800" dirty="0" smtClean="0"/>
              <a:t> (</a:t>
            </a:r>
            <a:r>
              <a:rPr lang="en-GB" sz="1800" dirty="0"/>
              <a:t>November – summer book – sun city</a:t>
            </a:r>
            <a:r>
              <a:rPr lang="en-GB" sz="1800" dirty="0" smtClean="0"/>
              <a:t>)</a:t>
            </a:r>
            <a:r>
              <a:rPr lang="en-GB" sz="1800" dirty="0"/>
              <a:t> </a:t>
            </a:r>
          </a:p>
          <a:p>
            <a:r>
              <a:rPr lang="en-GB" sz="1800" b="1" dirty="0"/>
              <a:t>10. WRITERS BLOCK AND RECLUSE</a:t>
            </a:r>
            <a:r>
              <a:rPr lang="en-GB" sz="1800" dirty="0"/>
              <a:t> at 80 (1994) </a:t>
            </a:r>
            <a:r>
              <a:rPr lang="en-GB" sz="1800" dirty="0" smtClean="0"/>
              <a:t>1982 - 2001True </a:t>
            </a:r>
            <a:r>
              <a:rPr lang="en-GB" sz="1800" dirty="0"/>
              <a:t>deceiver – the toll of fame - </a:t>
            </a:r>
            <a:r>
              <a:rPr lang="en-GB" sz="1800" dirty="0" smtClean="0"/>
              <a:t>messages</a:t>
            </a:r>
            <a:r>
              <a:rPr lang="en-GB" sz="1800" dirty="0"/>
              <a:t> </a:t>
            </a:r>
          </a:p>
          <a:p>
            <a:r>
              <a:rPr lang="en-GB" sz="1800" b="1" dirty="0"/>
              <a:t>11. Re- birth and celebration</a:t>
            </a:r>
            <a:r>
              <a:rPr lang="en-GB" sz="1800" dirty="0" smtClean="0"/>
              <a:t>. 2004 onwards</a:t>
            </a:r>
            <a:endParaRPr lang="en-GB" sz="1800" dirty="0"/>
          </a:p>
          <a:p>
            <a:endParaRPr lang="en-US" sz="1800" dirty="0"/>
          </a:p>
        </p:txBody>
      </p:sp>
    </p:spTree>
    <p:extLst>
      <p:ext uri="{BB962C8B-B14F-4D97-AF65-F5344CB8AC3E}">
        <p14:creationId xmlns:p14="http://schemas.microsoft.com/office/powerpoint/2010/main" val="4734041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Recce</a:t>
            </a:r>
            <a:endParaRPr lang="en-US" dirty="0"/>
          </a:p>
        </p:txBody>
      </p:sp>
      <p:pic>
        <p:nvPicPr>
          <p:cNvPr id="4" name="Content Placeholder 3" descr="IMG00416-20120825-1842.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2914605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TOVE</a:t>
            </a:r>
            <a:endParaRPr lang="en-US" dirty="0"/>
          </a:p>
        </p:txBody>
      </p:sp>
      <p:sp>
        <p:nvSpPr>
          <p:cNvPr id="3" name="Content Placeholder 2"/>
          <p:cNvSpPr>
            <a:spLocks noGrp="1"/>
          </p:cNvSpPr>
          <p:nvPr>
            <p:ph idx="1"/>
          </p:nvPr>
        </p:nvSpPr>
        <p:spPr/>
        <p:txBody>
          <a:bodyPr>
            <a:normAutofit fontScale="92500" lnSpcReduction="10000"/>
          </a:bodyPr>
          <a:lstStyle/>
          <a:p>
            <a:r>
              <a:rPr lang="en-GB" sz="4000" dirty="0"/>
              <a:t> </a:t>
            </a:r>
          </a:p>
          <a:p>
            <a:r>
              <a:rPr lang="en-GB" sz="4000" dirty="0"/>
              <a:t>“…</a:t>
            </a:r>
            <a:r>
              <a:rPr lang="en-GB" sz="4000" dirty="0" smtClean="0"/>
              <a:t>she herself </a:t>
            </a:r>
            <a:r>
              <a:rPr lang="en-GB" sz="4000" dirty="0"/>
              <a:t>is the subject of her work. She represents version of herself in literature, painting, diaries and letters, ‘the present her, conceal her and document her is different roles and contexts”.</a:t>
            </a:r>
          </a:p>
          <a:p>
            <a:pPr marL="0" indent="0">
              <a:buNone/>
            </a:pPr>
            <a:r>
              <a:rPr lang="en-GB" dirty="0"/>
              <a:t>	</a:t>
            </a:r>
            <a:r>
              <a:rPr lang="en-GB" dirty="0" smtClean="0"/>
              <a:t>						</a:t>
            </a:r>
            <a:r>
              <a:rPr lang="en-GB" sz="2400" dirty="0" smtClean="0"/>
              <a:t>Prof </a:t>
            </a:r>
            <a:r>
              <a:rPr lang="en-GB" sz="2400" dirty="0" err="1"/>
              <a:t>Boel</a:t>
            </a:r>
            <a:r>
              <a:rPr lang="en-GB" sz="2400" dirty="0"/>
              <a:t> </a:t>
            </a:r>
            <a:r>
              <a:rPr lang="en-GB" sz="2400" dirty="0" smtClean="0"/>
              <a:t>Westin, </a:t>
            </a:r>
            <a:r>
              <a:rPr lang="en-GB" sz="2400" i="1" dirty="0"/>
              <a:t>A Painters </a:t>
            </a:r>
            <a:r>
              <a:rPr lang="en-GB" sz="2400" i="1" dirty="0" smtClean="0"/>
              <a:t>Reflection</a:t>
            </a:r>
            <a:endParaRPr lang="en-GB" sz="2400" dirty="0"/>
          </a:p>
          <a:p>
            <a:endParaRPr lang="en-GB" dirty="0"/>
          </a:p>
          <a:p>
            <a:endParaRPr lang="en-US" dirty="0"/>
          </a:p>
        </p:txBody>
      </p:sp>
    </p:spTree>
    <p:extLst>
      <p:ext uri="{BB962C8B-B14F-4D97-AF65-F5344CB8AC3E}">
        <p14:creationId xmlns:p14="http://schemas.microsoft.com/office/powerpoint/2010/main" val="381823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with 5 segments</a:t>
            </a:r>
            <a:endParaRPr lang="en-US" dirty="0"/>
          </a:p>
        </p:txBody>
      </p:sp>
      <p:sp>
        <p:nvSpPr>
          <p:cNvPr id="3" name="Content Placeholder 2"/>
          <p:cNvSpPr>
            <a:spLocks noGrp="1"/>
          </p:cNvSpPr>
          <p:nvPr>
            <p:ph idx="1"/>
          </p:nvPr>
        </p:nvSpPr>
        <p:spPr/>
        <p:txBody>
          <a:bodyPr/>
          <a:lstStyle/>
          <a:p>
            <a:pPr lvl="0"/>
            <a:r>
              <a:rPr lang="en-GB" dirty="0"/>
              <a:t>The Sculptors Daughter</a:t>
            </a:r>
          </a:p>
          <a:p>
            <a:pPr lvl="0"/>
            <a:r>
              <a:rPr lang="en-GB" dirty="0"/>
              <a:t>Moomin</a:t>
            </a:r>
          </a:p>
          <a:p>
            <a:pPr lvl="0"/>
            <a:r>
              <a:rPr lang="en-GB" dirty="0"/>
              <a:t>The Lover</a:t>
            </a:r>
          </a:p>
          <a:p>
            <a:pPr lvl="0"/>
            <a:r>
              <a:rPr lang="en-GB" dirty="0"/>
              <a:t>The Celebrity</a:t>
            </a:r>
          </a:p>
          <a:p>
            <a:pPr lvl="0"/>
            <a:r>
              <a:rPr lang="en-GB" dirty="0"/>
              <a:t>The Hermit</a:t>
            </a:r>
          </a:p>
          <a:p>
            <a:endParaRPr lang="en-GB" dirty="0"/>
          </a:p>
          <a:p>
            <a:endParaRPr lang="en-US" dirty="0"/>
          </a:p>
        </p:txBody>
      </p:sp>
    </p:spTree>
    <p:extLst>
      <p:ext uri="{BB962C8B-B14F-4D97-AF65-F5344CB8AC3E}">
        <p14:creationId xmlns:p14="http://schemas.microsoft.com/office/powerpoint/2010/main" val="39639657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GB" b="1" i="1" dirty="0"/>
              <a:t>Bio</a:t>
            </a:r>
            <a:r>
              <a:rPr lang="en-GB" dirty="0"/>
              <a:t>, </a:t>
            </a:r>
            <a:r>
              <a:rPr lang="en-GB" dirty="0" smtClean="0"/>
              <a:t>life</a:t>
            </a:r>
          </a:p>
          <a:p>
            <a:r>
              <a:rPr lang="en-GB" b="1" dirty="0" err="1"/>
              <a:t>G</a:t>
            </a:r>
            <a:r>
              <a:rPr lang="en-GB" b="1" i="1" dirty="0" err="1" smtClean="0"/>
              <a:t>raphia</a:t>
            </a:r>
            <a:r>
              <a:rPr lang="en-GB" dirty="0"/>
              <a:t>, to write, </a:t>
            </a:r>
            <a:endParaRPr lang="en-GB" dirty="0" smtClean="0"/>
          </a:p>
          <a:p>
            <a:r>
              <a:rPr lang="en-GB" dirty="0"/>
              <a:t>=</a:t>
            </a:r>
            <a:r>
              <a:rPr lang="en-GB" dirty="0" smtClean="0"/>
              <a:t> </a:t>
            </a:r>
            <a:r>
              <a:rPr lang="en-GB" b="1" dirty="0" smtClean="0"/>
              <a:t>Life </a:t>
            </a:r>
            <a:r>
              <a:rPr lang="en-GB" b="1" dirty="0"/>
              <a:t>–writing</a:t>
            </a:r>
            <a:r>
              <a:rPr lang="en-GB" dirty="0" smtClean="0"/>
              <a:t>.</a:t>
            </a:r>
          </a:p>
          <a:p>
            <a:endParaRPr lang="en-GB" dirty="0" smtClean="0"/>
          </a:p>
          <a:p>
            <a:r>
              <a:rPr lang="en-GB" dirty="0"/>
              <a:t> </a:t>
            </a:r>
            <a:r>
              <a:rPr lang="en-GB" dirty="0" smtClean="0"/>
              <a:t>“</a:t>
            </a:r>
            <a:r>
              <a:rPr lang="en-GB" dirty="0"/>
              <a:t>an account of someone’s life written by someone else”</a:t>
            </a:r>
          </a:p>
          <a:p>
            <a:pPr marL="0" indent="0">
              <a:buNone/>
            </a:pPr>
            <a:r>
              <a:rPr lang="en-GB" dirty="0"/>
              <a:t>	</a:t>
            </a:r>
            <a:r>
              <a:rPr lang="en-GB" dirty="0" smtClean="0"/>
              <a:t> 				</a:t>
            </a:r>
            <a:r>
              <a:rPr lang="en-GB" sz="2400" dirty="0" smtClean="0"/>
              <a:t>Oxford English Dictionary (2001)</a:t>
            </a:r>
          </a:p>
          <a:p>
            <a:endParaRPr lang="en-GB" dirty="0"/>
          </a:p>
          <a:p>
            <a:endParaRPr lang="en-GB" dirty="0"/>
          </a:p>
          <a:p>
            <a:endParaRPr lang="en-US" dirty="0"/>
          </a:p>
        </p:txBody>
      </p:sp>
    </p:spTree>
    <p:extLst>
      <p:ext uri="{BB962C8B-B14F-4D97-AF65-F5344CB8AC3E}">
        <p14:creationId xmlns:p14="http://schemas.microsoft.com/office/powerpoint/2010/main" val="1737052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6978"/>
          </a:xfrm>
        </p:spPr>
        <p:txBody>
          <a:bodyPr>
            <a:normAutofit fontScale="90000"/>
          </a:bodyPr>
          <a:lstStyle/>
          <a:p>
            <a:r>
              <a:rPr lang="en-GB" sz="2400" dirty="0"/>
              <a:t>Prologue:</a:t>
            </a:r>
            <a:br>
              <a:rPr lang="en-GB" sz="2400" dirty="0"/>
            </a:br>
            <a:endParaRPr lang="en-US" sz="2400" dirty="0"/>
          </a:p>
        </p:txBody>
      </p:sp>
      <p:sp>
        <p:nvSpPr>
          <p:cNvPr id="3" name="Content Placeholder 2"/>
          <p:cNvSpPr>
            <a:spLocks noGrp="1"/>
          </p:cNvSpPr>
          <p:nvPr>
            <p:ph idx="1"/>
          </p:nvPr>
        </p:nvSpPr>
        <p:spPr>
          <a:xfrm>
            <a:off x="457200" y="467923"/>
            <a:ext cx="8229600" cy="6149849"/>
          </a:xfrm>
        </p:spPr>
        <p:txBody>
          <a:bodyPr>
            <a:normAutofit fontScale="47500" lnSpcReduction="20000"/>
          </a:bodyPr>
          <a:lstStyle/>
          <a:p>
            <a:pPr marL="0" indent="0">
              <a:buNone/>
            </a:pPr>
            <a:r>
              <a:rPr lang="en-GB" dirty="0" smtClean="0"/>
              <a:t>EXT</a:t>
            </a:r>
            <a:r>
              <a:rPr lang="en-GB" dirty="0"/>
              <a:t>. PELINGE PENISULA – </a:t>
            </a:r>
            <a:r>
              <a:rPr lang="en-GB" dirty="0" smtClean="0"/>
              <a:t>FINLAND</a:t>
            </a:r>
          </a:p>
          <a:p>
            <a:pPr marL="0" indent="0">
              <a:buNone/>
            </a:pPr>
            <a:endParaRPr lang="en-GB" dirty="0"/>
          </a:p>
          <a:p>
            <a:pPr marL="0" indent="0">
              <a:buNone/>
            </a:pPr>
            <a:r>
              <a:rPr lang="en-GB" dirty="0"/>
              <a:t>We look across the stormy sea towards tiny, pine-clad atolls peppering the horizon line. A tern screams before it dives stealthily towards a wave.</a:t>
            </a:r>
          </a:p>
          <a:p>
            <a:pPr marL="0" indent="0">
              <a:buNone/>
            </a:pPr>
            <a:r>
              <a:rPr lang="en-GB" dirty="0"/>
              <a:t> </a:t>
            </a:r>
          </a:p>
          <a:p>
            <a:pPr marL="0" indent="0">
              <a:buNone/>
            </a:pPr>
            <a:r>
              <a:rPr lang="en-GB" dirty="0"/>
              <a:t>CAPTION: PELINGE PENISULA – FINLAND</a:t>
            </a:r>
          </a:p>
          <a:p>
            <a:pPr marL="0" indent="0">
              <a:buNone/>
            </a:pPr>
            <a:r>
              <a:rPr lang="en-GB" dirty="0"/>
              <a:t> </a:t>
            </a:r>
          </a:p>
          <a:p>
            <a:pPr marL="0" indent="0">
              <a:buNone/>
            </a:pPr>
            <a:r>
              <a:rPr lang="en-GB" dirty="0"/>
              <a:t>Behind an old wooden boat shed is a cottage built lovingly from planks of red painted wood.</a:t>
            </a:r>
          </a:p>
          <a:p>
            <a:pPr marL="0" indent="0">
              <a:buNone/>
            </a:pPr>
            <a:r>
              <a:rPr lang="en-GB" dirty="0"/>
              <a:t> </a:t>
            </a:r>
          </a:p>
          <a:p>
            <a:pPr marL="0" indent="0">
              <a:buNone/>
            </a:pPr>
            <a:r>
              <a:rPr lang="en-GB" dirty="0"/>
              <a:t>Inside, 92-year-old Greta mounts the stairs with the help of a stick. She gets to the top and enters a small attic room. The room is empty apart from a single bed and a desk and chair, facing a window with a view of a meadow surrounded by old pines. Spartan, like a monk’s cell</a:t>
            </a:r>
          </a:p>
          <a:p>
            <a:pPr marL="0" indent="0">
              <a:buNone/>
            </a:pPr>
            <a:r>
              <a:rPr lang="en-GB" dirty="0"/>
              <a:t> </a:t>
            </a:r>
          </a:p>
          <a:p>
            <a:pPr marL="0" indent="0">
              <a:buNone/>
            </a:pPr>
            <a:r>
              <a:rPr lang="en-GB" b="1" dirty="0"/>
              <a:t>NARRATOR:</a:t>
            </a:r>
            <a:endParaRPr lang="en-GB" dirty="0"/>
          </a:p>
          <a:p>
            <a:pPr marL="0" indent="0">
              <a:buNone/>
            </a:pPr>
            <a:r>
              <a:rPr lang="en-GB" b="1" dirty="0"/>
              <a:t>In 1970 Tove Jansson wrote the last book in the Moomintroll family series, a series she had started in the closing months of the World War Two and one that would become so popular it would rank her among the most successful children’s authors of all time. </a:t>
            </a:r>
            <a:endParaRPr lang="en-GB" dirty="0"/>
          </a:p>
          <a:p>
            <a:pPr marL="0" indent="0">
              <a:buNone/>
            </a:pPr>
            <a:r>
              <a:rPr lang="en-GB" b="1" dirty="0"/>
              <a:t> </a:t>
            </a:r>
            <a:endParaRPr lang="en-GB" dirty="0"/>
          </a:p>
          <a:p>
            <a:pPr marL="0" indent="0">
              <a:buNone/>
            </a:pPr>
            <a:r>
              <a:rPr lang="en-GB" dirty="0"/>
              <a:t>We see Tove Jansson in a photo hanging on the wall of the attic room. Her hair grey and face gaunt</a:t>
            </a:r>
            <a:r>
              <a:rPr lang="en-GB" dirty="0" smtClean="0"/>
              <a:t>, she </a:t>
            </a:r>
            <a:r>
              <a:rPr lang="en-GB" dirty="0"/>
              <a:t>wears an enigmatic smile, a cigarette poised between her fingers. </a:t>
            </a:r>
            <a:endParaRPr lang="en-GB" dirty="0" smtClean="0"/>
          </a:p>
          <a:p>
            <a:pPr marL="0" indent="0">
              <a:buNone/>
            </a:pPr>
            <a:r>
              <a:rPr lang="en-GB" dirty="0"/>
              <a:t> </a:t>
            </a:r>
          </a:p>
          <a:p>
            <a:pPr marL="0" indent="0">
              <a:buNone/>
            </a:pPr>
            <a:r>
              <a:rPr lang="en-GB" b="1" i="1" dirty="0"/>
              <a:t>G</a:t>
            </a:r>
            <a:r>
              <a:rPr lang="en-GB" b="1" i="1" dirty="0" smtClean="0"/>
              <a:t>reta </a:t>
            </a:r>
            <a:r>
              <a:rPr lang="en-GB" b="1" i="1" dirty="0" err="1"/>
              <a:t>Gustafsson</a:t>
            </a:r>
            <a:r>
              <a:rPr lang="en-GB" b="1" i="1" dirty="0"/>
              <a:t>:</a:t>
            </a:r>
            <a:r>
              <a:rPr lang="en-GB" i="1" dirty="0"/>
              <a:t> (family friend – speaking Swedish)</a:t>
            </a:r>
            <a:endParaRPr lang="en-GB" dirty="0"/>
          </a:p>
          <a:p>
            <a:pPr marL="0" indent="0">
              <a:buNone/>
            </a:pPr>
            <a:r>
              <a:rPr lang="en-GB" i="1" dirty="0"/>
              <a:t>‘I remember Tove sitting at that desk and writing ‘</a:t>
            </a:r>
            <a:r>
              <a:rPr lang="en-GB" i="1" dirty="0" err="1"/>
              <a:t>Moominvalley</a:t>
            </a:r>
            <a:r>
              <a:rPr lang="en-GB" i="1" dirty="0"/>
              <a:t> in November’. It was a sad time for her, her mother had just died, and after that she felt she could no longer write about the Moomin family, so she was saying goodbye to them here.’</a:t>
            </a:r>
            <a:endParaRPr lang="en-GB" dirty="0"/>
          </a:p>
          <a:p>
            <a:pPr marL="0" indent="0">
              <a:buNone/>
            </a:pPr>
            <a:endParaRPr lang="en-GB" dirty="0"/>
          </a:p>
          <a:p>
            <a:pPr marL="0" indent="0">
              <a:buNone/>
            </a:pPr>
            <a:r>
              <a:rPr lang="en-GB" dirty="0"/>
              <a:t>Greta stares out across the lush green meadow.  The small room is lost in silence but for the sound of distant sea wash.</a:t>
            </a:r>
          </a:p>
          <a:p>
            <a:endParaRPr lang="en-US" dirty="0"/>
          </a:p>
        </p:txBody>
      </p:sp>
    </p:spTree>
    <p:extLst>
      <p:ext uri="{BB962C8B-B14F-4D97-AF65-F5344CB8AC3E}">
        <p14:creationId xmlns:p14="http://schemas.microsoft.com/office/powerpoint/2010/main" val="9757258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FILMING</a:t>
            </a:r>
            <a:endParaRPr lang="en-US" dirty="0"/>
          </a:p>
        </p:txBody>
      </p:sp>
      <p:pic>
        <p:nvPicPr>
          <p:cNvPr id="4" name="Content Placeholder 3" descr="toves studio wide.jpg"/>
          <p:cNvPicPr>
            <a:picLocks noGrp="1" noChangeAspect="1"/>
          </p:cNvPicPr>
          <p:nvPr>
            <p:ph idx="1"/>
          </p:nvPr>
        </p:nvPicPr>
        <p:blipFill>
          <a:blip r:embed="rId2">
            <a:extLst>
              <a:ext uri="{28A0092B-C50C-407E-A947-70E740481C1C}">
                <a14:useLocalDpi xmlns:a14="http://schemas.microsoft.com/office/drawing/2010/main" val="0"/>
              </a:ext>
            </a:extLst>
          </a:blip>
          <a:srcRect t="6678" b="6678"/>
          <a:stretch>
            <a:fillRect/>
          </a:stretch>
        </p:blipFill>
        <p:spPr/>
      </p:pic>
    </p:spTree>
    <p:extLst>
      <p:ext uri="{BB962C8B-B14F-4D97-AF65-F5344CB8AC3E}">
        <p14:creationId xmlns:p14="http://schemas.microsoft.com/office/powerpoint/2010/main" val="118203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style</a:t>
            </a:r>
            <a:endParaRPr lang="en-US" dirty="0"/>
          </a:p>
        </p:txBody>
      </p:sp>
      <p:pic>
        <p:nvPicPr>
          <p:cNvPr id="4" name="Content Placeholder 3" descr="2012-08-21 15.46.50.jpg"/>
          <p:cNvPicPr>
            <a:picLocks noGrp="1" noChangeAspect="1"/>
          </p:cNvPicPr>
          <p:nvPr>
            <p:ph idx="1"/>
          </p:nvPr>
        </p:nvPicPr>
        <p:blipFill>
          <a:blip r:embed="rId2">
            <a:extLst>
              <a:ext uri="{28A0092B-C50C-407E-A947-70E740481C1C}">
                <a14:useLocalDpi xmlns:a14="http://schemas.microsoft.com/office/drawing/2010/main" val="0"/>
              </a:ext>
            </a:extLst>
          </a:blip>
          <a:srcRect t="13304" b="13304"/>
          <a:stretch>
            <a:fillRect/>
          </a:stretch>
        </p:blipFill>
        <p:spPr/>
      </p:pic>
    </p:spTree>
    <p:extLst>
      <p:ext uri="{BB962C8B-B14F-4D97-AF65-F5344CB8AC3E}">
        <p14:creationId xmlns:p14="http://schemas.microsoft.com/office/powerpoint/2010/main" val="321993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nterviews</a:t>
            </a:r>
            <a:endParaRPr lang="en-US" dirty="0"/>
          </a:p>
        </p:txBody>
      </p:sp>
      <p:pic>
        <p:nvPicPr>
          <p:cNvPr id="4" name="Content Placeholder 3" descr="2012-08-21 15.15.52.jpg"/>
          <p:cNvPicPr>
            <a:picLocks noGrp="1" noChangeAspect="1"/>
          </p:cNvPicPr>
          <p:nvPr>
            <p:ph idx="1"/>
          </p:nvPr>
        </p:nvPicPr>
        <p:blipFill>
          <a:blip r:embed="rId2">
            <a:extLst>
              <a:ext uri="{28A0092B-C50C-407E-A947-70E740481C1C}">
                <a14:useLocalDpi xmlns:a14="http://schemas.microsoft.com/office/drawing/2010/main" val="0"/>
              </a:ext>
            </a:extLst>
          </a:blip>
          <a:srcRect t="13407" b="13407"/>
          <a:stretch>
            <a:fillRect/>
          </a:stretch>
        </p:blipFill>
        <p:spPr/>
      </p:pic>
    </p:spTree>
    <p:extLst>
      <p:ext uri="{BB962C8B-B14F-4D97-AF65-F5344CB8AC3E}">
        <p14:creationId xmlns:p14="http://schemas.microsoft.com/office/powerpoint/2010/main" val="290487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a:t>
            </a:r>
            <a:endParaRPr lang="en-US" dirty="0"/>
          </a:p>
        </p:txBody>
      </p:sp>
      <p:pic>
        <p:nvPicPr>
          <p:cNvPr id="4" name="Content Placeholder 3" descr="2012-08-22 15.49.31.jpg"/>
          <p:cNvPicPr>
            <a:picLocks noGrp="1" noChangeAspect="1"/>
          </p:cNvPicPr>
          <p:nvPr>
            <p:ph idx="1"/>
          </p:nvPr>
        </p:nvPicPr>
        <p:blipFill>
          <a:blip r:embed="rId2">
            <a:extLst>
              <a:ext uri="{28A0092B-C50C-407E-A947-70E740481C1C}">
                <a14:useLocalDpi xmlns:a14="http://schemas.microsoft.com/office/drawing/2010/main" val="0"/>
              </a:ext>
            </a:extLst>
          </a:blip>
          <a:srcRect t="7731" b="7731"/>
          <a:stretch>
            <a:fillRect/>
          </a:stretch>
        </p:blipFill>
        <p:spPr/>
      </p:pic>
    </p:spTree>
    <p:extLst>
      <p:ext uri="{BB962C8B-B14F-4D97-AF65-F5344CB8AC3E}">
        <p14:creationId xmlns:p14="http://schemas.microsoft.com/office/powerpoint/2010/main" val="409903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Tove’s island</a:t>
            </a:r>
            <a:endParaRPr lang="en-US" dirty="0"/>
          </a:p>
        </p:txBody>
      </p:sp>
      <p:pic>
        <p:nvPicPr>
          <p:cNvPr id="4" name="Content Placeholder 3" descr="2012-08-25 15.31.09.jpg"/>
          <p:cNvPicPr>
            <a:picLocks noGrp="1" noChangeAspect="1"/>
          </p:cNvPicPr>
          <p:nvPr>
            <p:ph idx="1"/>
          </p:nvPr>
        </p:nvPicPr>
        <p:blipFill>
          <a:blip r:embed="rId2">
            <a:extLst>
              <a:ext uri="{28A0092B-C50C-407E-A947-70E740481C1C}">
                <a14:useLocalDpi xmlns:a14="http://schemas.microsoft.com/office/drawing/2010/main" val="0"/>
              </a:ext>
            </a:extLst>
          </a:blip>
          <a:srcRect t="11700" b="11700"/>
          <a:stretch>
            <a:fillRect/>
          </a:stretch>
        </p:blipFill>
        <p:spPr/>
      </p:pic>
    </p:spTree>
    <p:extLst>
      <p:ext uri="{BB962C8B-B14F-4D97-AF65-F5344CB8AC3E}">
        <p14:creationId xmlns:p14="http://schemas.microsoft.com/office/powerpoint/2010/main" val="684925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208"/>
          </a:xfrm>
        </p:spPr>
        <p:txBody>
          <a:bodyPr>
            <a:normAutofit fontScale="90000"/>
          </a:bodyPr>
          <a:lstStyle/>
          <a:p>
            <a:r>
              <a:rPr lang="en-US" dirty="0" smtClean="0"/>
              <a:t>Final voice over script</a:t>
            </a:r>
            <a:endParaRPr lang="en-US" dirty="0"/>
          </a:p>
        </p:txBody>
      </p:sp>
      <p:sp>
        <p:nvSpPr>
          <p:cNvPr id="3" name="Content Placeholder 2"/>
          <p:cNvSpPr>
            <a:spLocks noGrp="1"/>
          </p:cNvSpPr>
          <p:nvPr>
            <p:ph idx="1"/>
          </p:nvPr>
        </p:nvSpPr>
        <p:spPr>
          <a:xfrm>
            <a:off x="457200" y="902422"/>
            <a:ext cx="8229600" cy="5698637"/>
          </a:xfrm>
        </p:spPr>
        <p:txBody>
          <a:bodyPr>
            <a:normAutofit fontScale="25000" lnSpcReduction="20000"/>
          </a:bodyPr>
          <a:lstStyle/>
          <a:p>
            <a:pPr marL="0" indent="0">
              <a:buNone/>
            </a:pPr>
            <a:endParaRPr lang="en-GB" b="1" dirty="0" smtClean="0"/>
          </a:p>
          <a:p>
            <a:pPr marL="0" indent="0">
              <a:buNone/>
            </a:pPr>
            <a:endParaRPr lang="en-GB" sz="5900" dirty="0" smtClean="0"/>
          </a:p>
          <a:p>
            <a:pPr marL="0" indent="0">
              <a:buNone/>
            </a:pPr>
            <a:r>
              <a:rPr lang="en-GB" sz="8000" b="1" dirty="0"/>
              <a:t>10:08:</a:t>
            </a:r>
            <a:r>
              <a:rPr lang="en-GB" sz="8000" b="1" dirty="0" smtClean="0"/>
              <a:t>07</a:t>
            </a:r>
          </a:p>
          <a:p>
            <a:pPr marL="0" indent="0">
              <a:buNone/>
            </a:pPr>
            <a:r>
              <a:rPr lang="en-GB" sz="8000" dirty="0" smtClean="0"/>
              <a:t>Finland is the home of the Moomins.</a:t>
            </a:r>
          </a:p>
          <a:p>
            <a:pPr marL="0" indent="0">
              <a:buNone/>
            </a:pPr>
            <a:r>
              <a:rPr lang="en-GB" sz="8000" dirty="0" smtClean="0"/>
              <a:t> </a:t>
            </a:r>
          </a:p>
          <a:p>
            <a:pPr marL="0" indent="0">
              <a:buNone/>
            </a:pPr>
            <a:r>
              <a:rPr lang="en-GB" sz="8000" dirty="0" smtClean="0"/>
              <a:t>The Moomins are the peace-loving, philosophical, family of </a:t>
            </a:r>
            <a:r>
              <a:rPr lang="en-GB" sz="8000" dirty="0" err="1" smtClean="0"/>
              <a:t>Moominpappa</a:t>
            </a:r>
            <a:r>
              <a:rPr lang="en-GB" sz="8000" dirty="0" smtClean="0"/>
              <a:t>, </a:t>
            </a:r>
            <a:r>
              <a:rPr lang="en-GB" sz="8000" dirty="0" err="1" smtClean="0"/>
              <a:t>Moominmamma</a:t>
            </a:r>
            <a:r>
              <a:rPr lang="en-GB" sz="8000" dirty="0" smtClean="0"/>
              <a:t> and their son Moomintroll.</a:t>
            </a:r>
          </a:p>
          <a:p>
            <a:pPr marL="0" indent="0">
              <a:buNone/>
            </a:pPr>
            <a:r>
              <a:rPr lang="en-GB" sz="8000" dirty="0" smtClean="0"/>
              <a:t> </a:t>
            </a:r>
          </a:p>
          <a:p>
            <a:pPr marL="0" indent="0">
              <a:buNone/>
            </a:pPr>
            <a:r>
              <a:rPr lang="en-GB" sz="8000" dirty="0" smtClean="0"/>
              <a:t>Conceived in the 1940s as a series of children’s books, the Moomins are now a global phenomenon making their creator Tove Jansson one of the most successful children’s authors of all time.</a:t>
            </a:r>
          </a:p>
          <a:p>
            <a:pPr marL="0" indent="0">
              <a:buNone/>
            </a:pPr>
            <a:r>
              <a:rPr lang="en-GB" sz="8000" dirty="0" smtClean="0"/>
              <a:t> </a:t>
            </a:r>
          </a:p>
          <a:p>
            <a:pPr marL="0" indent="0">
              <a:buNone/>
            </a:pPr>
            <a:r>
              <a:rPr lang="en-GB" sz="8000" b="1" dirty="0" smtClean="0"/>
              <a:t>10:00:41</a:t>
            </a:r>
          </a:p>
          <a:p>
            <a:pPr marL="0" indent="0">
              <a:buNone/>
            </a:pPr>
            <a:r>
              <a:rPr lang="en-GB" sz="8000" dirty="0" smtClean="0"/>
              <a:t>And yet she remains eclipsed by the success of her work. She is known, if at all, for her supposed hermit-like existence on a remote island in the Gulf of Finland and not for the lyrical, adult fiction she wrote here, nor the career as a painter she pursued so ardently throughout her life.</a:t>
            </a:r>
          </a:p>
          <a:p>
            <a:pPr marL="0" indent="0">
              <a:buNone/>
            </a:pPr>
            <a:r>
              <a:rPr lang="en-GB" sz="8000" dirty="0" smtClean="0"/>
              <a:t> </a:t>
            </a:r>
          </a:p>
          <a:p>
            <a:pPr marL="0" indent="0">
              <a:buNone/>
            </a:pPr>
            <a:r>
              <a:rPr lang="en-GB" sz="8000" dirty="0" smtClean="0"/>
              <a:t>Like her work, Tove </a:t>
            </a:r>
            <a:r>
              <a:rPr lang="en-GB" sz="8000" dirty="0" err="1" smtClean="0"/>
              <a:t>Jansson’s</a:t>
            </a:r>
            <a:r>
              <a:rPr lang="en-GB" sz="8000" dirty="0" smtClean="0"/>
              <a:t> own story has many other sides and transformations. From her birth in 1914 to her death in 2001, her life was as colourful, complex and as stormy as her greatest creations.</a:t>
            </a:r>
          </a:p>
          <a:p>
            <a:pPr marL="0" indent="0">
              <a:buNone/>
            </a:pPr>
            <a:r>
              <a:rPr lang="en-GB" sz="8000" dirty="0" smtClean="0"/>
              <a:t> </a:t>
            </a:r>
          </a:p>
          <a:p>
            <a:endParaRPr lang="en-US" sz="8000" dirty="0"/>
          </a:p>
        </p:txBody>
      </p:sp>
    </p:spTree>
    <p:extLst>
      <p:ext uri="{BB962C8B-B14F-4D97-AF65-F5344CB8AC3E}">
        <p14:creationId xmlns:p14="http://schemas.microsoft.com/office/powerpoint/2010/main" val="148772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idx="1"/>
          </p:nvPr>
        </p:nvSpPr>
        <p:spPr>
          <a:xfrm>
            <a:off x="457200" y="985981"/>
            <a:ext cx="8229600" cy="5140182"/>
          </a:xfrm>
        </p:spPr>
        <p:txBody>
          <a:bodyPr>
            <a:normAutofit fontScale="85000" lnSpcReduction="10000"/>
          </a:bodyPr>
          <a:lstStyle/>
          <a:p>
            <a:pPr marL="0" indent="0">
              <a:buNone/>
            </a:pPr>
            <a:r>
              <a:rPr lang="en-US" dirty="0"/>
              <a:t> </a:t>
            </a:r>
            <a:endParaRPr lang="en-US" dirty="0" smtClean="0"/>
          </a:p>
          <a:p>
            <a:pPr marL="0" indent="0">
              <a:buNone/>
            </a:pPr>
            <a:r>
              <a:rPr lang="en-US" dirty="0" smtClean="0"/>
              <a:t>“</a:t>
            </a:r>
            <a:r>
              <a:rPr lang="en-US" dirty="0"/>
              <a:t>Affectionate and beautifully shot survey of the life and works of Finnish author and illustrator Tove Jansson, creator of the enduring Moomins series of children's books. The picture that emerges is much as might be expected: the curiosity and humanity – or </a:t>
            </a:r>
            <a:r>
              <a:rPr lang="en-US" dirty="0" err="1"/>
              <a:t>Moominity</a:t>
            </a:r>
            <a:r>
              <a:rPr lang="en-US" dirty="0"/>
              <a:t> – of her famous creations seem to have been all hers, but the </a:t>
            </a:r>
            <a:r>
              <a:rPr lang="en-US" dirty="0" err="1"/>
              <a:t>writerly</a:t>
            </a:r>
            <a:r>
              <a:rPr lang="en-US" dirty="0"/>
              <a:t> need for solitude was expressed in her eventual retreat to an island in the Gulf of Finland. Features the recollections of friends and peers, and unprecedented access to </a:t>
            </a:r>
            <a:r>
              <a:rPr lang="en-US" dirty="0" err="1"/>
              <a:t>Jansson's</a:t>
            </a:r>
            <a:r>
              <a:rPr lang="en-US" dirty="0"/>
              <a:t> personal archive</a:t>
            </a:r>
            <a:r>
              <a:rPr lang="en-US" dirty="0" smtClean="0"/>
              <a:t>.” </a:t>
            </a:r>
            <a:endParaRPr lang="en-GB" dirty="0"/>
          </a:p>
          <a:p>
            <a:pPr marL="0" indent="0">
              <a:buNone/>
            </a:pPr>
            <a:r>
              <a:rPr lang="en-GB" dirty="0"/>
              <a:t>	</a:t>
            </a:r>
            <a:r>
              <a:rPr lang="en-GB" dirty="0" smtClean="0"/>
              <a:t>							Guardian </a:t>
            </a:r>
            <a:r>
              <a:rPr lang="en-GB" dirty="0"/>
              <a:t>Review 21/ 12/ 12</a:t>
            </a:r>
          </a:p>
          <a:p>
            <a:endParaRPr lang="en-US" dirty="0"/>
          </a:p>
        </p:txBody>
      </p:sp>
    </p:spTree>
    <p:extLst>
      <p:ext uri="{BB962C8B-B14F-4D97-AF65-F5344CB8AC3E}">
        <p14:creationId xmlns:p14="http://schemas.microsoft.com/office/powerpoint/2010/main" val="284468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GB" dirty="0"/>
              <a:t>“The impulse behind the thirst for these books seems to be that we are </a:t>
            </a:r>
            <a:r>
              <a:rPr lang="en-GB" b="1" dirty="0"/>
              <a:t>getting close to the real truth </a:t>
            </a:r>
            <a:r>
              <a:rPr lang="en-GB" dirty="0"/>
              <a:t>of a person, and that this is a closer connection with the mind and heart of the person …the desire behind the impulse is that of knowing how other – usually famous – people have conducted their lives, and the readiness to learn from these lives </a:t>
            </a:r>
            <a:r>
              <a:rPr lang="en-GB" b="1" dirty="0"/>
              <a:t>how ordinary mortals might conduct their own’</a:t>
            </a:r>
          </a:p>
          <a:p>
            <a:pPr marL="0" indent="0">
              <a:buNone/>
            </a:pPr>
            <a:r>
              <a:rPr lang="en-GB" dirty="0"/>
              <a:t> </a:t>
            </a:r>
          </a:p>
          <a:p>
            <a:pPr marL="0" indent="0">
              <a:buNone/>
            </a:pPr>
            <a:r>
              <a:rPr lang="en-GB" dirty="0" smtClean="0"/>
              <a:t>		James Noonan () </a:t>
            </a:r>
            <a:r>
              <a:rPr lang="en-GB" i="1" dirty="0" smtClean="0"/>
              <a:t>Biography </a:t>
            </a:r>
            <a:r>
              <a:rPr lang="en-GB" i="1" dirty="0"/>
              <a:t>and </a:t>
            </a:r>
            <a:r>
              <a:rPr lang="en-GB" i="1" dirty="0" smtClean="0"/>
              <a:t>Autobiography</a:t>
            </a:r>
            <a:endParaRPr lang="en-GB" dirty="0"/>
          </a:p>
          <a:p>
            <a:endParaRPr lang="en-US" dirty="0"/>
          </a:p>
        </p:txBody>
      </p:sp>
    </p:spTree>
    <p:extLst>
      <p:ext uri="{BB962C8B-B14F-4D97-AF65-F5344CB8AC3E}">
        <p14:creationId xmlns:p14="http://schemas.microsoft.com/office/powerpoint/2010/main" val="3830825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normAutofit/>
          </a:bodyPr>
          <a:lstStyle/>
          <a:p>
            <a:r>
              <a:rPr lang="en-GB" dirty="0"/>
              <a:t> </a:t>
            </a:r>
          </a:p>
          <a:p>
            <a:r>
              <a:rPr lang="en-GB" dirty="0"/>
              <a:t>‘…anyone who writes a biography is committed to lies, concealment, hypocrisy, flattery and even to hiding his own lack of understanding, for biographical truth does not exist, and if it did we could not use it’</a:t>
            </a:r>
            <a:r>
              <a:rPr lang="en-GB" dirty="0" smtClean="0"/>
              <a:t>.</a:t>
            </a:r>
          </a:p>
          <a:p>
            <a:pPr marL="457200" lvl="1" indent="0">
              <a:buNone/>
            </a:pPr>
            <a:r>
              <a:rPr lang="en-GB" sz="2400" dirty="0"/>
              <a:t>	</a:t>
            </a:r>
            <a:r>
              <a:rPr lang="en-GB" sz="2400" dirty="0" smtClean="0"/>
              <a:t>						Letter to James Strachey (1928)</a:t>
            </a:r>
          </a:p>
          <a:p>
            <a:endParaRPr lang="en-GB" dirty="0"/>
          </a:p>
          <a:p>
            <a:endParaRPr lang="en-US" dirty="0"/>
          </a:p>
        </p:txBody>
      </p:sp>
    </p:spTree>
    <p:extLst>
      <p:ext uri="{BB962C8B-B14F-4D97-AF65-F5344CB8AC3E}">
        <p14:creationId xmlns:p14="http://schemas.microsoft.com/office/powerpoint/2010/main" val="2873298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smtClean="0"/>
              <a:t>“</a:t>
            </a:r>
            <a:r>
              <a:rPr lang="en-US" sz="4000" dirty="0"/>
              <a:t>Biographies are only </a:t>
            </a:r>
            <a:r>
              <a:rPr lang="en-US" sz="4000" b="1" dirty="0"/>
              <a:t>fictional</a:t>
            </a:r>
            <a:r>
              <a:rPr lang="en-US" sz="4000" dirty="0"/>
              <a:t> statements with varying degrees of </a:t>
            </a:r>
            <a:r>
              <a:rPr lang="en-US" sz="4000" dirty="0" smtClean="0"/>
              <a:t>‘truth’, </a:t>
            </a:r>
            <a:r>
              <a:rPr lang="en-US" sz="4000" dirty="0"/>
              <a:t>about </a:t>
            </a:r>
            <a:r>
              <a:rPr lang="en-US" sz="4000" dirty="0" smtClean="0"/>
              <a:t>‘real’ </a:t>
            </a:r>
            <a:r>
              <a:rPr lang="en-US" sz="4000" dirty="0"/>
              <a:t>lives. </a:t>
            </a:r>
            <a:r>
              <a:rPr lang="en-US" sz="4000" dirty="0" smtClean="0"/>
              <a:t>True </a:t>
            </a:r>
            <a:r>
              <a:rPr lang="en-US" sz="4000" dirty="0"/>
              <a:t>stories are stories that are believed in.</a:t>
            </a:r>
            <a:r>
              <a:rPr lang="en-US" sz="4000" dirty="0" smtClean="0"/>
              <a:t>”</a:t>
            </a:r>
            <a:r>
              <a:rPr lang="en-GB" sz="4000" dirty="0" smtClean="0"/>
              <a:t> </a:t>
            </a:r>
          </a:p>
          <a:p>
            <a:pPr marL="0" indent="0">
              <a:buNone/>
            </a:pPr>
            <a:endParaRPr lang="en-GB" dirty="0"/>
          </a:p>
          <a:p>
            <a:pPr marL="0" indent="0">
              <a:buNone/>
            </a:pPr>
            <a:r>
              <a:rPr lang="en-GB" sz="2800" dirty="0" smtClean="0"/>
              <a:t>		Norman. K. </a:t>
            </a:r>
            <a:r>
              <a:rPr lang="en-GB" sz="2800" dirty="0" err="1" smtClean="0"/>
              <a:t>Denzin</a:t>
            </a:r>
            <a:r>
              <a:rPr lang="en-GB" sz="2800" dirty="0" smtClean="0"/>
              <a:t> (1989) </a:t>
            </a:r>
            <a:r>
              <a:rPr lang="en-GB" sz="2800" i="1" dirty="0" smtClean="0"/>
              <a:t>Interpretive Biography</a:t>
            </a:r>
            <a:endParaRPr lang="en-GB" sz="2800" dirty="0"/>
          </a:p>
          <a:p>
            <a:endParaRPr lang="en-US" dirty="0"/>
          </a:p>
        </p:txBody>
      </p:sp>
    </p:spTree>
    <p:extLst>
      <p:ext uri="{BB962C8B-B14F-4D97-AF65-F5344CB8AC3E}">
        <p14:creationId xmlns:p14="http://schemas.microsoft.com/office/powerpoint/2010/main" val="21898603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Director – Auteur or collaborator?</a:t>
            </a:r>
            <a:endParaRPr lang="en-US" dirty="0"/>
          </a:p>
        </p:txBody>
      </p:sp>
      <p:pic>
        <p:nvPicPr>
          <p:cNvPr id="4" name="Content Placeholder 3" descr="love cake - El alone.jpg"/>
          <p:cNvPicPr>
            <a:picLocks noGrp="1" noChangeAspect="1"/>
          </p:cNvPicPr>
          <p:nvPr>
            <p:ph idx="1"/>
          </p:nvPr>
        </p:nvPicPr>
        <p:blipFill>
          <a:blip r:embed="rId2">
            <a:extLst>
              <a:ext uri="{28A0092B-C50C-407E-A947-70E740481C1C}">
                <a14:useLocalDpi xmlns:a14="http://schemas.microsoft.com/office/drawing/2010/main" val="0"/>
              </a:ext>
            </a:extLst>
          </a:blip>
          <a:srcRect t="8713" b="8713"/>
          <a:stretch>
            <a:fillRect/>
          </a:stretch>
        </p:blipFill>
        <p:spPr/>
      </p:pic>
    </p:spTree>
    <p:extLst>
      <p:ext uri="{BB962C8B-B14F-4D97-AF65-F5344CB8AC3E}">
        <p14:creationId xmlns:p14="http://schemas.microsoft.com/office/powerpoint/2010/main" val="35682953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film crew as a collective</a:t>
            </a:r>
            <a:endParaRPr lang="en-US" dirty="0"/>
          </a:p>
        </p:txBody>
      </p:sp>
      <p:pic>
        <p:nvPicPr>
          <p:cNvPr id="4" name="Content Placeholder 3" descr="infusionbreakonaboat.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40976205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Moomin Film Crew</a:t>
            </a:r>
            <a:endParaRPr lang="en-US" dirty="0"/>
          </a:p>
        </p:txBody>
      </p:sp>
      <p:pic>
        <p:nvPicPr>
          <p:cNvPr id="4" name="Content Placeholder 3" descr="group finalnd.jpg"/>
          <p:cNvPicPr>
            <a:picLocks noGrp="1" noChangeAspect="1"/>
          </p:cNvPicPr>
          <p:nvPr>
            <p:ph idx="1"/>
          </p:nvPr>
        </p:nvPicPr>
        <p:blipFill>
          <a:blip r:embed="rId2">
            <a:extLst>
              <a:ext uri="{28A0092B-C50C-407E-A947-70E740481C1C}">
                <a14:useLocalDpi xmlns:a14="http://schemas.microsoft.com/office/drawing/2010/main" val="0"/>
              </a:ext>
            </a:extLst>
          </a:blip>
          <a:srcRect t="13278" b="13278"/>
          <a:stretch>
            <a:fillRect/>
          </a:stretch>
        </p:blipFill>
        <p:spPr/>
      </p:pic>
    </p:spTree>
    <p:extLst>
      <p:ext uri="{BB962C8B-B14F-4D97-AF65-F5344CB8AC3E}">
        <p14:creationId xmlns:p14="http://schemas.microsoft.com/office/powerpoint/2010/main" val="166109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a:t>
            </a:r>
            <a:endParaRPr lang="en-US" dirty="0"/>
          </a:p>
        </p:txBody>
      </p:sp>
      <p:sp>
        <p:nvSpPr>
          <p:cNvPr id="3" name="Content Placeholder 2"/>
          <p:cNvSpPr>
            <a:spLocks noGrp="1"/>
          </p:cNvSpPr>
          <p:nvPr>
            <p:ph idx="1"/>
          </p:nvPr>
        </p:nvSpPr>
        <p:spPr/>
        <p:txBody>
          <a:bodyPr/>
          <a:lstStyle/>
          <a:p>
            <a:pPr marL="0" indent="0">
              <a:buNone/>
            </a:pPr>
            <a:r>
              <a:rPr lang="en-US" sz="4000" dirty="0" smtClean="0"/>
              <a:t>“ </a:t>
            </a:r>
            <a:r>
              <a:rPr lang="en-US" sz="4000" dirty="0"/>
              <a:t>A collection of  diverse ways of thinking and writing about culture’, from an outsiders perspective</a:t>
            </a:r>
            <a:r>
              <a:rPr lang="en-US" sz="4000" dirty="0" smtClean="0"/>
              <a:t>.</a:t>
            </a:r>
            <a:endParaRPr lang="en-GB" dirty="0"/>
          </a:p>
          <a:p>
            <a:pPr marL="0" indent="0">
              <a:buNone/>
            </a:pPr>
            <a:r>
              <a:rPr lang="en-US" dirty="0" smtClean="0"/>
              <a:t>			</a:t>
            </a:r>
            <a:r>
              <a:rPr lang="en-US" sz="2400" dirty="0" smtClean="0"/>
              <a:t>James Clifford,(</a:t>
            </a:r>
            <a:r>
              <a:rPr lang="en-US" sz="2400" dirty="0"/>
              <a:t>1988</a:t>
            </a:r>
            <a:r>
              <a:rPr lang="en-US" sz="2400" dirty="0" smtClean="0"/>
              <a:t>), The </a:t>
            </a:r>
            <a:r>
              <a:rPr lang="en-US" sz="2400" dirty="0"/>
              <a:t>Predicament of </a:t>
            </a:r>
            <a:r>
              <a:rPr lang="en-US" sz="2400" dirty="0" smtClean="0"/>
              <a:t>Culture</a:t>
            </a:r>
            <a:r>
              <a:rPr lang="en-US" dirty="0" smtClean="0"/>
              <a:t>.</a:t>
            </a:r>
            <a:endParaRPr lang="en-GB" dirty="0"/>
          </a:p>
          <a:p>
            <a:endParaRPr lang="en-US" dirty="0"/>
          </a:p>
        </p:txBody>
      </p:sp>
    </p:spTree>
    <p:extLst>
      <p:ext uri="{BB962C8B-B14F-4D97-AF65-F5344CB8AC3E}">
        <p14:creationId xmlns:p14="http://schemas.microsoft.com/office/powerpoint/2010/main" val="41790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TotalTime>
  <Words>868</Words>
  <Application>Microsoft Macintosh PowerPoint</Application>
  <PresentationFormat>On-screen Show (4:3)</PresentationFormat>
  <Paragraphs>114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Definitions:</vt:lpstr>
      <vt:lpstr>PowerPoint Presentation</vt:lpstr>
      <vt:lpstr>Sigmund Freud</vt:lpstr>
      <vt:lpstr>PowerPoint Presentation</vt:lpstr>
      <vt:lpstr>The Director – Auteur or collaborator?</vt:lpstr>
      <vt:lpstr>The film crew as a collective</vt:lpstr>
      <vt:lpstr>Moomin Film Crew</vt:lpstr>
      <vt:lpstr>Ethnography</vt:lpstr>
      <vt:lpstr>Biography</vt:lpstr>
      <vt:lpstr>Penguin Books</vt:lpstr>
      <vt:lpstr>transparency</vt:lpstr>
      <vt:lpstr>PowerPoint Presentation</vt:lpstr>
      <vt:lpstr>Muriel Spark ‘House of the Famous Poet’ </vt:lpstr>
      <vt:lpstr>Textural turning points:</vt:lpstr>
      <vt:lpstr>ROUGH STRUCTURE</vt:lpstr>
      <vt:lpstr>Recce</vt:lpstr>
      <vt:lpstr>TOVE</vt:lpstr>
      <vt:lpstr>Film with 5 segments</vt:lpstr>
      <vt:lpstr>Prologue: </vt:lpstr>
      <vt:lpstr>FILMING</vt:lpstr>
      <vt:lpstr>Visual style</vt:lpstr>
      <vt:lpstr>Interviews</vt:lpstr>
      <vt:lpstr>Locations</vt:lpstr>
      <vt:lpstr>Tove’s island</vt:lpstr>
      <vt:lpstr>Final voice over script</vt:lpstr>
      <vt:lpstr>Preview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Downes</dc:creator>
  <cp:lastModifiedBy>Richard Downes</cp:lastModifiedBy>
  <cp:revision>12</cp:revision>
  <dcterms:created xsi:type="dcterms:W3CDTF">2014-11-28T09:38:33Z</dcterms:created>
  <dcterms:modified xsi:type="dcterms:W3CDTF">2014-11-28T12:40:44Z</dcterms:modified>
</cp:coreProperties>
</file>