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819" y="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160EA64-D806-43AC-9DF2-F8C432F32B4C}" type="datetimeFigureOut">
              <a:rPr lang="en-US" dirty="0"/>
              <a:pPr/>
              <a:t>5/6/2022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Esther.cummins@pgr.Manchester.ac.uk" TargetMode="External"/><Relationship Id="rId2" Type="http://schemas.openxmlformats.org/officeDocument/2006/relationships/hyperlink" Target="mailto:Esther.cummins@falmouth.ac.uk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13F7F-B81C-8C58-F309-4672D88F86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ACD2E2-5ACD-BDD4-EAE8-B9BFBF8B71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306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B8958-D855-1326-9DF1-80A6D7C16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609" y="247759"/>
            <a:ext cx="5494215" cy="1141497"/>
          </a:xfrm>
        </p:spPr>
        <p:txBody>
          <a:bodyPr>
            <a:noAutofit/>
          </a:bodyPr>
          <a:lstStyle/>
          <a:p>
            <a:r>
              <a:rPr lang="en-US" sz="1800" b="0" i="0" dirty="0">
                <a:effectLst/>
                <a:latin typeface="Roboto" panose="020B0604020202020204" pitchFamily="2" charset="0"/>
              </a:rPr>
              <a:t>School ethos: </a:t>
            </a:r>
            <a:br>
              <a:rPr lang="en-US" sz="1800" b="0" i="0" dirty="0">
                <a:effectLst/>
                <a:latin typeface="Roboto" panose="020B0604020202020204" pitchFamily="2" charset="0"/>
              </a:rPr>
            </a:br>
            <a:r>
              <a:rPr lang="en-US" sz="1800" b="0" i="0" dirty="0">
                <a:effectLst/>
                <a:latin typeface="Roboto" panose="020B0604020202020204" pitchFamily="2" charset="0"/>
              </a:rPr>
              <a:t>How different members of school communities make sense of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C5331-58FE-1256-BDDF-C998D43D4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3092" y="1689875"/>
            <a:ext cx="5494214" cy="1815037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2000" dirty="0">
                <a:effectLst/>
              </a:rPr>
              <a:t>School as an institution vs school as a community</a:t>
            </a:r>
          </a:p>
          <a:p>
            <a:r>
              <a:rPr lang="en-US" sz="2000" dirty="0"/>
              <a:t>Values/ ethos as a list on the wall vs relationships</a:t>
            </a:r>
          </a:p>
          <a:p>
            <a:r>
              <a:rPr lang="en-US" sz="2000" dirty="0"/>
              <a:t>Ethos as a constraint vs ethos that encourages</a:t>
            </a:r>
          </a:p>
          <a:p>
            <a:r>
              <a:rPr lang="en-US" sz="2000" dirty="0"/>
              <a:t>Attending vs belonging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B32FCD-DBF6-0C2C-7672-DF514960E2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12611" y="1526877"/>
            <a:ext cx="5494215" cy="1070517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“[W]hen habitus encounters a social world of which it is the product, is like a ‘fish in water’: it does not feel the weight of the water </a:t>
            </a:r>
            <a:r>
              <a:rPr lang="en-US" sz="1600" dirty="0">
                <a:solidFill>
                  <a:schemeClr val="tx1"/>
                </a:solidFill>
                <a:effectLst/>
              </a:rPr>
              <a:t>and it takes the world about itself for granted” (Bourdieu and Wacquant, 1992, p. 127).  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0BF801C-34FA-6195-10AE-9BA9CC0C5FF8}"/>
              </a:ext>
            </a:extLst>
          </p:cNvPr>
          <p:cNvSpPr txBox="1">
            <a:spLocks/>
          </p:cNvSpPr>
          <p:nvPr/>
        </p:nvSpPr>
        <p:spPr>
          <a:xfrm>
            <a:off x="312608" y="5632064"/>
            <a:ext cx="5494215" cy="1141497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 anchorCtr="1">
            <a:normAutofit fontScale="6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70C0"/>
                </a:solidFill>
                <a:latin typeface="Roboto" panose="020B0604020202020204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Esther.cummins@falmouth.ac.uk</a:t>
            </a:r>
            <a:endParaRPr lang="en-US" dirty="0">
              <a:solidFill>
                <a:srgbClr val="0070C0"/>
              </a:solidFill>
              <a:latin typeface="Roboto" panose="020B0604020202020204" pitchFamily="2" charset="0"/>
            </a:endParaRPr>
          </a:p>
          <a:p>
            <a:endParaRPr lang="en-US" dirty="0">
              <a:solidFill>
                <a:srgbClr val="0070C0"/>
              </a:solidFill>
              <a:latin typeface="Roboto" panose="020B0604020202020204" pitchFamily="2" charset="0"/>
            </a:endParaRPr>
          </a:p>
          <a:p>
            <a:r>
              <a:rPr lang="en-US" dirty="0">
                <a:solidFill>
                  <a:srgbClr val="0070C0"/>
                </a:solidFill>
                <a:latin typeface="Roboto" panose="020B0604020202020204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Esther.cummins@pgr.Manchester.ac.uk</a:t>
            </a:r>
            <a:endParaRPr lang="en-US" dirty="0">
              <a:solidFill>
                <a:srgbClr val="0070C0"/>
              </a:solidFill>
              <a:latin typeface="Roboto" panose="020B0604020202020204" pitchFamily="2" charset="0"/>
            </a:endParaRPr>
          </a:p>
          <a:p>
            <a:endParaRPr lang="en-US" dirty="0">
              <a:latin typeface="Roboto" panose="020B0604020202020204" pitchFamily="2" charset="0"/>
            </a:endParaRPr>
          </a:p>
          <a:p>
            <a:r>
              <a:rPr lang="en-US" dirty="0">
                <a:latin typeface="Roboto" panose="020B0604020202020204" pitchFamily="2" charset="0"/>
              </a:rPr>
              <a:t>@EstherM_Cummins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171589FD-6567-ADDF-FF53-A300DE9C4A0E}"/>
              </a:ext>
            </a:extLst>
          </p:cNvPr>
          <p:cNvSpPr txBox="1">
            <a:spLocks/>
          </p:cNvSpPr>
          <p:nvPr/>
        </p:nvSpPr>
        <p:spPr>
          <a:xfrm>
            <a:off x="312610" y="2735015"/>
            <a:ext cx="5494215" cy="190089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 anchor="t" anchorCtr="1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“Ethos is… a formal expression of the authorities’ aims and objectives for an organisation… [and] [e]</a:t>
            </a:r>
            <a:r>
              <a:rPr lang="en-GB" sz="1600" dirty="0" err="1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thos</a:t>
            </a:r>
            <a:r>
              <a:rPr lang="en-GB" sz="16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emanates from individuals and group interaction and in this sense is not that which is formally stated or documented but is a process of social interaction; it is not independent from the organisation but inherently bound up within it.” (Donnelly 2000, pp135-6)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2BDFB08-D789-9696-C887-DB7F09B38361}"/>
              </a:ext>
            </a:extLst>
          </p:cNvPr>
          <p:cNvSpPr txBox="1">
            <a:spLocks/>
          </p:cNvSpPr>
          <p:nvPr/>
        </p:nvSpPr>
        <p:spPr>
          <a:xfrm>
            <a:off x="6473092" y="226337"/>
            <a:ext cx="5494215" cy="13005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t" anchorCtr="1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Semi-structured interviews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9 participants in different settings: 5 school governor, 1 former school administrator, 1 former headteacher, 2 teachers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EAD519-23D4-EF6C-3D90-96313199C73A}"/>
              </a:ext>
            </a:extLst>
          </p:cNvPr>
          <p:cNvSpPr txBox="1"/>
          <p:nvPr/>
        </p:nvSpPr>
        <p:spPr>
          <a:xfrm>
            <a:off x="312609" y="4749267"/>
            <a:ext cx="5494215" cy="76944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3F3F46"/>
                </a:solidFill>
                <a:effectLst/>
              </a:rPr>
              <a:t>Bourdieu, P. and Wacquant. L. (1992) </a:t>
            </a:r>
            <a:r>
              <a:rPr lang="en-US" sz="1100" i="1" dirty="0">
                <a:solidFill>
                  <a:srgbClr val="3F3F46"/>
                </a:solidFill>
                <a:effectLst/>
              </a:rPr>
              <a:t>An Invitation to Reflexive Sociology. </a:t>
            </a:r>
            <a:r>
              <a:rPr lang="en-US" sz="1100" dirty="0">
                <a:solidFill>
                  <a:srgbClr val="3F3F46"/>
                </a:solidFill>
                <a:effectLst/>
              </a:rPr>
              <a:t>Chicago: University of Chicago Press.</a:t>
            </a:r>
          </a:p>
          <a:p>
            <a:r>
              <a:rPr lang="en-US" sz="1100" dirty="0">
                <a:solidFill>
                  <a:srgbClr val="3F3F46"/>
                </a:solidFill>
                <a:effectLst/>
              </a:rPr>
              <a:t>Donnelly, C. (2000) In Pursuit of School Ethos, </a:t>
            </a:r>
            <a:r>
              <a:rPr lang="en-US" sz="1100" i="1" dirty="0">
                <a:solidFill>
                  <a:srgbClr val="3F3F46"/>
                </a:solidFill>
                <a:effectLst/>
              </a:rPr>
              <a:t>British Journal of Educational Studies</a:t>
            </a:r>
            <a:r>
              <a:rPr lang="en-US" sz="1100" dirty="0">
                <a:solidFill>
                  <a:srgbClr val="3F3F46"/>
                </a:solidFill>
                <a:effectLst/>
              </a:rPr>
              <a:t>, 48(2) pp134-154 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7510B9-A0E4-6CA9-06C5-70AA7A3665CE}"/>
              </a:ext>
            </a:extLst>
          </p:cNvPr>
          <p:cNvSpPr txBox="1"/>
          <p:nvPr/>
        </p:nvSpPr>
        <p:spPr>
          <a:xfrm>
            <a:off x="6473092" y="3634240"/>
            <a:ext cx="5494214" cy="313932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How can we support our students with their experiences on their placements?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/>
              </a:rPr>
              <a:t>How can student teachers learn how </a:t>
            </a:r>
            <a:r>
              <a:rPr lang="en-US" dirty="0">
                <a:solidFill>
                  <a:schemeClr val="bg1"/>
                </a:solidFill>
              </a:rPr>
              <a:t>to choose the ‘right’ school to work in?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effectLst/>
              </a:rPr>
              <a:t>When and how we discuss ethos with students?</a:t>
            </a:r>
          </a:p>
          <a:p>
            <a:endParaRPr lang="en-US" dirty="0">
              <a:solidFill>
                <a:schemeClr val="bg1"/>
              </a:solidFill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How do we </a:t>
            </a:r>
            <a:r>
              <a:rPr lang="en-US" dirty="0">
                <a:solidFill>
                  <a:schemeClr val="bg1"/>
                </a:solidFill>
                <a:effectLst/>
              </a:rPr>
              <a:t>support students in understanding how their own values may align and misalign with those of a school</a:t>
            </a:r>
            <a:r>
              <a:rPr lang="en-US" dirty="0">
                <a:solidFill>
                  <a:schemeClr val="bg1"/>
                </a:solidFill>
              </a:rPr>
              <a:t>?</a:t>
            </a:r>
            <a:r>
              <a:rPr lang="en-US" dirty="0">
                <a:solidFill>
                  <a:schemeClr val="bg1"/>
                </a:solidFill>
                <a:effectLst/>
              </a:rPr>
              <a:t> 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67720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63</TotalTime>
  <Words>325</Words>
  <Application>Microsoft Office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Gill Sans MT</vt:lpstr>
      <vt:lpstr>Roboto</vt:lpstr>
      <vt:lpstr>Parcel</vt:lpstr>
      <vt:lpstr>PowerPoint Presentation</vt:lpstr>
      <vt:lpstr>School ethos:  How different members of school communities make sense of 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Esther Cummins</dc:creator>
  <cp:lastModifiedBy>Esther Cummins</cp:lastModifiedBy>
  <cp:revision>1</cp:revision>
  <dcterms:created xsi:type="dcterms:W3CDTF">2022-05-06T10:24:22Z</dcterms:created>
  <dcterms:modified xsi:type="dcterms:W3CDTF">2022-05-06T11:27:41Z</dcterms:modified>
</cp:coreProperties>
</file>