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7" r:id="rId3"/>
    <p:sldId id="411" r:id="rId4"/>
    <p:sldId id="413" r:id="rId5"/>
    <p:sldId id="402" r:id="rId6"/>
    <p:sldId id="404" r:id="rId7"/>
    <p:sldId id="421" r:id="rId8"/>
    <p:sldId id="422" r:id="rId9"/>
    <p:sldId id="432" r:id="rId10"/>
    <p:sldId id="423" r:id="rId11"/>
    <p:sldId id="424" r:id="rId12"/>
    <p:sldId id="425" r:id="rId13"/>
    <p:sldId id="426" r:id="rId14"/>
    <p:sldId id="428" r:id="rId15"/>
    <p:sldId id="427" r:id="rId16"/>
    <p:sldId id="429" r:id="rId17"/>
    <p:sldId id="431" r:id="rId18"/>
    <p:sldId id="430" r:id="rId19"/>
    <p:sldId id="437" r:id="rId20"/>
    <p:sldId id="435" r:id="rId21"/>
    <p:sldId id="436" r:id="rId22"/>
    <p:sldId id="434" r:id="rId23"/>
    <p:sldId id="433" r:id="rId24"/>
    <p:sldId id="417" r:id="rId25"/>
    <p:sldId id="335" r:id="rId26"/>
    <p:sldId id="365" r:id="rId27"/>
    <p:sldId id="420" r:id="rId28"/>
    <p:sldId id="438" r:id="rId29"/>
  </p:sldIdLst>
  <p:sldSz cx="10080625" cy="7559675"/>
  <p:notesSz cx="7559675" cy="10691813"/>
  <p:custDataLst>
    <p:tags r:id="rId32"/>
  </p:custDataLst>
  <p:defaultTextStyle>
    <a:defPPr>
      <a:defRPr lang="en-GB"/>
    </a:defPPr>
    <a:lvl1pPr marL="0" indent="0" algn="l" defTabSz="449262" rtl="0" eaLnBrk="0" fontAlgn="base" hangingPunct="0">
      <a:lnSpc>
        <a:spcPct val="100000"/>
      </a:lnSpc>
      <a:spcBef>
        <a:spcPct val="0"/>
      </a:spcBef>
      <a:spcAft>
        <a:spcPct val="0"/>
      </a:spcAft>
      <a:buClrTx/>
      <a:buSzTx/>
      <a:buFontTx/>
      <a:buNone/>
      <a:defRPr kumimoji="0" sz="1800" b="0" i="0" u="none" baseline="0">
        <a:solidFill>
          <a:schemeClr val="bg1"/>
        </a:solidFill>
        <a:effectLst/>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sz="1800" b="0" i="0" u="none" baseline="0">
        <a:solidFill>
          <a:schemeClr val="bg1"/>
        </a:solidFill>
        <a:effectLst/>
        <a:latin typeface="Arial"/>
        <a:ea typeface="SimSun" pitchFamily="2" charset="-122"/>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3" autoAdjust="0"/>
    <p:restoredTop sz="92256" autoAdjust="0"/>
  </p:normalViewPr>
  <p:slideViewPr>
    <p:cSldViewPr>
      <p:cViewPr varScale="1">
        <p:scale>
          <a:sx n="45" d="100"/>
          <a:sy n="45" d="100"/>
        </p:scale>
        <p:origin x="1248" y="-2272"/>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9" d="100"/>
          <a:sy n="59"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atin typeface="Arial"/>
                <a:ea typeface="SimSun"/>
              </a:defRPr>
            </a:lvl1pPr>
          </a:lstStyle>
          <a:p>
            <a:pPr marL="0" marR="0" lvl="0" indent="0" algn="l" defTabSz="449263"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Arial"/>
              <a:ea typeface="SimSun"/>
              <a:cs typeface="+mn-cs"/>
            </a:endParaRPr>
          </a:p>
        </p:txBody>
      </p:sp>
      <p:sp>
        <p:nvSpPr>
          <p:cNvPr id="14339" name="Date Placeholder 2"/>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atin typeface="Arial"/>
                <a:ea typeface="SimSun"/>
              </a:defRPr>
            </a:lvl1pPr>
          </a:lstStyle>
          <a:p>
            <a:pPr marL="0" marR="0" lvl="0" indent="0" algn="r" defTabSz="449263" rtl="0" eaLnBrk="0" fontAlgn="base" latinLnBrk="0" hangingPunct="0">
              <a:lnSpc>
                <a:spcPct val="100000"/>
              </a:lnSpc>
              <a:spcBef>
                <a:spcPct val="0"/>
              </a:spcBef>
              <a:spcAft>
                <a:spcPct val="0"/>
              </a:spcAft>
              <a:buClrTx/>
              <a:buSzTx/>
              <a:buFontTx/>
              <a:buNone/>
              <a:defRPr/>
            </a:pPr>
            <a:fld id="{229CC4DF-1021-2F4C-9B55-663AA5F077CF}" type="hfDateTime">
              <a:rPr kumimoji="0" lang="en-US" sz="1200" b="0" i="0" u="none" strike="noStrike" kern="1200" cap="none" spc="0" normalizeH="0" baseline="0" noProof="0">
                <a:ln>
                  <a:noFill/>
                </a:ln>
                <a:solidFill>
                  <a:schemeClr val="bg1"/>
                </a:solidFill>
                <a:effectLst/>
                <a:uLnTx/>
                <a:uFillTx/>
                <a:latin typeface="Arial"/>
                <a:ea typeface="SimSun"/>
                <a:cs typeface="+mn-cs"/>
              </a:rPr>
              <a:pPr marL="0" marR="0" lvl="0" indent="0" algn="r" defTabSz="449263" rtl="0" eaLnBrk="0" fontAlgn="base" latinLnBrk="0" hangingPunct="0">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bg1"/>
              </a:solidFill>
              <a:effectLst/>
              <a:uLnTx/>
              <a:uFillTx/>
              <a:latin typeface="Arial"/>
              <a:ea typeface="SimSun"/>
              <a:cs typeface="+mn-cs"/>
            </a:endParaRPr>
          </a:p>
        </p:txBody>
      </p:sp>
      <p:sp>
        <p:nvSpPr>
          <p:cNvPr id="14340" name="Footer Placeholder 3"/>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atin typeface="Arial"/>
                <a:ea typeface="SimSun"/>
              </a:defRPr>
            </a:lvl1pPr>
          </a:lstStyle>
          <a:p>
            <a:pPr marL="0" marR="0" lvl="0" indent="0" algn="l" defTabSz="449263"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Arial"/>
              <a:ea typeface="SimSun"/>
              <a:cs typeface="+mn-cs"/>
            </a:endParaRPr>
          </a:p>
        </p:txBody>
      </p:sp>
      <p:sp>
        <p:nvSpPr>
          <p:cNvPr id="14341" name="Slide Number Placeholder 4"/>
          <p:cNvSpPr>
            <a:spLocks noGrp="1"/>
          </p:cNvSpPr>
          <p:nvPr>
            <p:ph type="sldNum" sz="quarter" idx="3"/>
          </p:nvPr>
        </p:nvSpPr>
        <p:spPr>
          <a:xfrm>
            <a:off x="4281488" y="10155238"/>
            <a:ext cx="3276600" cy="536575"/>
          </a:xfrm>
          <a:prstGeom prst="rect">
            <a:avLst/>
          </a:prstGeom>
        </p:spPr>
        <p:txBody>
          <a:bodyPr numCol="1" anchor="b" anchorCtr="0" compatLnSpc="1">
            <a:prstTxWarp prst="textNoShape">
              <a:avLst/>
            </a:prstTxWarp>
            <a:noAutofit/>
          </a:bodyPr>
          <a:lstStyle>
            <a:defPPr>
              <a:defRPr lang="en-GB"/>
            </a:defPPr>
            <a:lvl1pPr marL="0" indent="0" algn="r" defTabSz="449262" rtl="0" eaLnBrk="0" fontAlgn="base" hangingPunct="0">
              <a:lnSpc>
                <a:spcPct val="100000"/>
              </a:lnSpc>
              <a:spcBef>
                <a:spcPct val="0"/>
              </a:spcBef>
              <a:spcAft>
                <a:spcPct val="0"/>
              </a:spcAft>
              <a:buClrTx/>
              <a:buSzTx/>
              <a:buFontTx/>
              <a:buNone/>
              <a:defRPr kumimoji="0" lang="en-GB" altLang="en-US" sz="1200" b="0" i="0" u="none" baseline="0">
                <a:solidFill>
                  <a:schemeClr val="bg1"/>
                </a:solidFill>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lvl="0" algn="r"/>
            <a:fld id="{629EFF7D-CCDB-4FC9-A1F8-2C8D5B806081}" type="slidenum">
              <a:rPr lang="en-US" altLang="en-US" sz="1200"/>
              <a:t>‹#›</a:t>
            </a:fld>
            <a:endParaRPr lang="en-US" altLang="en-US" sz="12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AutoShape 1"/>
          <p:cNvSpPr/>
          <p:nvPr/>
        </p:nvSpPr>
        <p:spPr>
          <a:xfrm>
            <a:off x="0" y="0"/>
            <a:ext cx="7559675" cy="10691813"/>
          </a:xfrm>
          <a:prstGeom prst="roundRect">
            <a:avLst>
              <a:gd name="adj" fmla="val 19"/>
            </a:avLst>
          </a:prstGeom>
          <a:solidFill>
            <a:srgbClr val="FFFFFF"/>
          </a:solidFill>
          <a:ln>
            <a:noFill/>
            <a:miter lim="800000"/>
          </a:ln>
        </p:spPr>
        <p:txBody>
          <a:bodyPr wrap="none" anchor="ctr" anchorCtr="0">
            <a:noAutofit/>
          </a:bodyPr>
          <a:lstStyle>
            <a:defPPr>
              <a:defRPr lang="en-GB"/>
            </a:defPPr>
            <a:lvl1pPr marL="0" indent="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lvl="0" eaLnBrk="1">
              <a:lnSpc>
                <a:spcPct val="93000"/>
              </a:lnSpc>
              <a:buClr>
                <a:srgbClr val="000000"/>
              </a:buClr>
              <a:buFont typeface="Times New Roman" pitchFamily="18" charset="0"/>
            </a:pPr>
            <a:endParaRPr lang="en-US" altLang="en-US"/>
          </a:p>
        </p:txBody>
      </p:sp>
      <p:sp>
        <p:nvSpPr>
          <p:cNvPr id="13315" name="AutoShape 2"/>
          <p:cNvSpPr/>
          <p:nvPr/>
        </p:nvSpPr>
        <p:spPr>
          <a:xfrm>
            <a:off x="0" y="0"/>
            <a:ext cx="7559675" cy="10691813"/>
          </a:xfrm>
          <a:prstGeom prst="roundRect">
            <a:avLst>
              <a:gd name="adj" fmla="val 19"/>
            </a:avLst>
          </a:prstGeom>
          <a:solidFill>
            <a:srgbClr val="FFFFFF"/>
          </a:solidFill>
          <a:ln>
            <a:noFill/>
            <a:miter lim="800000"/>
          </a:ln>
        </p:spPr>
        <p:txBody>
          <a:bodyPr wrap="none" anchor="ctr" anchorCtr="0">
            <a:noAutofit/>
          </a:bodyPr>
          <a:lstStyle>
            <a:defPPr>
              <a:defRPr lang="en-GB"/>
            </a:defPPr>
            <a:lvl1pPr marL="0" indent="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lvl="0" eaLnBrk="1">
              <a:lnSpc>
                <a:spcPct val="93000"/>
              </a:lnSpc>
              <a:buClr>
                <a:srgbClr val="000000"/>
              </a:buClr>
              <a:buFont typeface="Times New Roman" pitchFamily="18" charset="0"/>
            </a:pPr>
            <a:endParaRPr lang="en-US" altLang="en-US"/>
          </a:p>
        </p:txBody>
      </p:sp>
      <p:sp>
        <p:nvSpPr>
          <p:cNvPr id="13316" name="Rectangle 3"/>
          <p:cNvSpPr>
            <a:spLocks noGrp="1" noRot="1" noChangeAspect="1"/>
          </p:cNvSpPr>
          <p:nvPr>
            <p:ph type="sldImg"/>
          </p:nvPr>
        </p:nvSpPr>
        <p:spPr>
          <a:xfrm>
            <a:off x="1106488" y="812800"/>
            <a:ext cx="5340350" cy="4003675"/>
          </a:xfrm>
          <a:prstGeom prst="rect">
            <a:avLst/>
          </a:prstGeom>
          <a:noFill/>
          <a:ln>
            <a:noFill/>
            <a:miter lim="800000"/>
          </a:ln>
        </p:spPr>
      </p:sp>
      <p:sp>
        <p:nvSpPr>
          <p:cNvPr id="13317" name="Rectangle 4"/>
          <p:cNvSpPr>
            <a:spLocks noGrp="1" noChangeArrowheads="1"/>
          </p:cNvSpPr>
          <p:nvPr>
            <p:ph type="body"/>
          </p:nvPr>
        </p:nvSpPr>
        <p:spPr bwMode="auto">
          <a:xfrm>
            <a:off x="755650" y="5078413"/>
            <a:ext cx="6043613" cy="4806950"/>
          </a:xfrm>
          <a:prstGeom prst="rect">
            <a:avLst/>
          </a:prstGeom>
          <a:noFill/>
          <a:ln>
            <a:noFill/>
          </a:ln>
          <a:effectLst/>
        </p:spPr>
        <p:txBody>
          <a:bodyPr vert="horz" wrap="square" lIns="0" tIns="0" rIns="0" bIns="0" numCol="1" anchor="t" anchorCtr="0" compatLnSpc="1">
            <a:prstTxWarp prst="textNoShape">
              <a:avLst/>
            </a:prstTxWarp>
          </a:bodyPr>
          <a:lstStyle/>
          <a:p>
            <a:pPr marL="0" marR="0" lvl="0" indent="0" algn="l" defTabSz="449263" rtl="0" eaLnBrk="0" fontAlgn="base" latinLnBrk="0" hangingPunct="0">
              <a:lnSpc>
                <a:spcPct val="100000"/>
              </a:lnSpc>
              <a:spcBef>
                <a:spcPct val="30000"/>
              </a:spcBef>
              <a:spcAft>
                <a:spcPct val="0"/>
              </a:spcAft>
              <a:buClr>
                <a:srgbClr val="000000"/>
              </a:buClr>
              <a:buSzTx/>
              <a:buFont typeface="Times New Roman" pitchFamily="18" charset="0"/>
              <a:buNone/>
              <a:defRPr/>
            </a:pPr>
            <a:endParaRPr kumimoji="0" lang="en-US" altLang="en-US" sz="1200" b="0" i="0" u="none" strike="noStrike" kern="1200" cap="none" spc="0" normalizeH="0" baseline="0" noProof="0">
              <a:ln>
                <a:noFill/>
              </a:ln>
              <a:solidFill>
                <a:srgbClr val="000000"/>
              </a:solidFill>
              <a:effectLst/>
              <a:uLnTx/>
              <a:uFillTx/>
              <a:latin typeface="Times New Roman" pitchFamily="16" charset="0"/>
              <a:ea typeface="+mn-ea"/>
              <a:cs typeface="+mn-cs"/>
            </a:endParaRPr>
          </a:p>
        </p:txBody>
      </p:sp>
      <p:sp>
        <p:nvSpPr>
          <p:cNvPr id="13318" name="Text Box 5"/>
          <p:cNvSpPr/>
          <p:nvPr/>
        </p:nvSpPr>
        <p:spPr>
          <a:xfrm>
            <a:off x="0" y="0"/>
            <a:ext cx="3279775" cy="533400"/>
          </a:xfrm>
          <a:prstGeom prst="rect">
            <a:avLst/>
          </a:prstGeom>
          <a:noFill/>
          <a:ln>
            <a:noFill/>
            <a:miter lim="800000"/>
          </a:ln>
        </p:spPr>
        <p:txBody>
          <a:bodyPr wrap="none" anchor="ctr" anchorCtr="0">
            <a:noAutofit/>
          </a:bodyPr>
          <a:lstStyle>
            <a:defPPr>
              <a:defRPr lang="en-GB"/>
            </a:defPPr>
            <a:lvl1pPr marL="0" indent="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lvl="0" eaLnBrk="1">
              <a:lnSpc>
                <a:spcPct val="93000"/>
              </a:lnSpc>
              <a:buClr>
                <a:srgbClr val="000000"/>
              </a:buClr>
              <a:buFont typeface="Times New Roman" pitchFamily="18" charset="0"/>
            </a:pPr>
            <a:endParaRPr lang="en-US" altLang="en-US"/>
          </a:p>
        </p:txBody>
      </p:sp>
      <p:sp>
        <p:nvSpPr>
          <p:cNvPr id="13319" name="Text Box 6"/>
          <p:cNvSpPr/>
          <p:nvPr/>
        </p:nvSpPr>
        <p:spPr>
          <a:xfrm>
            <a:off x="4278313" y="0"/>
            <a:ext cx="3279775" cy="533400"/>
          </a:xfrm>
          <a:prstGeom prst="rect">
            <a:avLst/>
          </a:prstGeom>
          <a:noFill/>
          <a:ln>
            <a:noFill/>
            <a:miter lim="800000"/>
          </a:ln>
        </p:spPr>
        <p:txBody>
          <a:bodyPr wrap="none" anchor="ctr" anchorCtr="0">
            <a:noAutofit/>
          </a:bodyPr>
          <a:lstStyle>
            <a:defPPr>
              <a:defRPr lang="en-GB"/>
            </a:defPPr>
            <a:lvl1pPr marL="0" indent="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lvl="0" eaLnBrk="1">
              <a:lnSpc>
                <a:spcPct val="93000"/>
              </a:lnSpc>
              <a:buClr>
                <a:srgbClr val="000000"/>
              </a:buClr>
              <a:buFont typeface="Times New Roman" pitchFamily="18" charset="0"/>
            </a:pPr>
            <a:endParaRPr lang="en-US" altLang="en-US"/>
          </a:p>
        </p:txBody>
      </p:sp>
      <p:sp>
        <p:nvSpPr>
          <p:cNvPr id="13320" name="Text Box 7"/>
          <p:cNvSpPr/>
          <p:nvPr/>
        </p:nvSpPr>
        <p:spPr>
          <a:xfrm>
            <a:off x="0" y="10156825"/>
            <a:ext cx="3279775" cy="533400"/>
          </a:xfrm>
          <a:prstGeom prst="rect">
            <a:avLst/>
          </a:prstGeom>
          <a:noFill/>
          <a:ln>
            <a:noFill/>
            <a:miter lim="800000"/>
          </a:ln>
        </p:spPr>
        <p:txBody>
          <a:bodyPr wrap="none" anchor="ctr" anchorCtr="0">
            <a:noAutofit/>
          </a:bodyPr>
          <a:lstStyle>
            <a:defPPr>
              <a:defRPr lang="en-GB"/>
            </a:defPPr>
            <a:lvl1pPr marL="0" indent="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lvl="0" eaLnBrk="1">
              <a:lnSpc>
                <a:spcPct val="93000"/>
              </a:lnSpc>
              <a:buClr>
                <a:srgbClr val="000000"/>
              </a:buClr>
              <a:buFont typeface="Times New Roman" pitchFamily="18" charset="0"/>
            </a:pPr>
            <a:endParaRPr lang="en-US" altLang="en-US"/>
          </a:p>
        </p:txBody>
      </p:sp>
      <p:sp>
        <p:nvSpPr>
          <p:cNvPr id="13321" name="Rectangle 8"/>
          <p:cNvSpPr>
            <a:spLocks noGrp="1" noChangeArrowheads="1"/>
          </p:cNvSpPr>
          <p:nvPr>
            <p:ph type="sldNum"/>
          </p:nvPr>
        </p:nvSpPr>
        <p:spPr bwMode="auto">
          <a:xfrm>
            <a:off x="4278313" y="10156825"/>
            <a:ext cx="3276600" cy="530225"/>
          </a:xfrm>
          <a:prstGeom prst="rect">
            <a:avLst/>
          </a:prstGeom>
          <a:noFill/>
          <a:ln>
            <a:noFill/>
          </a:ln>
          <a:effectLst/>
        </p:spPr>
        <p:txBody>
          <a:bodyPr lIns="0" tIns="0" rIns="0" bIns="0" numCol="1" anchor="b" anchorCtr="0" compatLnSpc="1">
            <a:prstTxWarp prst="textNoShape">
              <a:avLst/>
            </a:prstTxWarp>
            <a:noAutofit/>
          </a:bodyPr>
          <a:lstStyle>
            <a:defPPr>
              <a:defRPr lang="en-GB"/>
            </a:defPPr>
            <a:lvl1pPr marL="0" indent="0" algn="r" defTabSz="449262" rtl="0" eaLnBrk="1" fontAlgn="base" hangingPunct="0">
              <a:lnSpc>
                <a:spcPct val="95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400" b="0" i="0" u="none" baseline="0">
                <a:solidFill>
                  <a:srgbClr val="000000"/>
                </a:solidFill>
                <a:latin typeface="Times New Roman" pitchFamily="18" charset="0"/>
                <a:ea typeface="Arial Unicode MS" panose="020B0604020202020204" pitchFamily="34" charset="-128"/>
                <a:cs typeface="Arial Unicode MS" panose="020B0604020202020204" pitchFamily="34" charset="-128"/>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marL="0" lvl="0" indent="0" algn="r" eaLnBrk="1">
              <a:lnSpc>
                <a:spcPct val="95000"/>
              </a:lnSpc>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0829102D-0AD9-4C20-B198-9A1EC479FDC8}" type="slidenum">
              <a:rPr lang="en-GB" altLang="en-US" sz="1400">
                <a:solidFill>
                  <a:srgbClr val="000000"/>
                </a:solidFill>
                <a:latin typeface="Times New Roman" pitchFamily="18" charset="0"/>
                <a:ea typeface="Arial Unicode MS" panose="020B0604020202020204" pitchFamily="34" charset="-128"/>
              </a:rPr>
              <a:t>‹#›</a:t>
            </a:fld>
            <a:endParaRPr lang="en-GB" altLang="en-US" sz="1400">
              <a:solidFill>
                <a:srgbClr val="000000"/>
              </a:solidFill>
              <a:latin typeface="Times New Roman" pitchFamily="18" charset="0"/>
              <a:ea typeface="Arial Unicode MS" panose="020B0604020202020204" pitchFamily="34" charset="-128"/>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p:cNvSpPr>
          <p:nvPr>
            <p:ph type="sldNum"/>
          </p:nvPr>
        </p:nvSpPr>
        <p:spPr>
          <a:xfrm>
            <a:off x="4278313" y="10156825"/>
            <a:ext cx="3276600" cy="530225"/>
          </a:xfrm>
          <a:prstGeom prst="rect">
            <a:avLst/>
          </a:prstGeom>
          <a:noFill/>
          <a:ln>
            <a:noFill/>
            <a:miter lim="800000"/>
          </a:ln>
        </p:spPr>
        <p:txBody>
          <a:bodyPr lIns="0" tIns="0" rIns="0" bIns="0" anchor="b" anchorCtr="0">
            <a:noAutofit/>
          </a:bodyPr>
          <a:lstStyle>
            <a:lvl1pPr marL="0" indent="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pPr marL="0" lvl="0" indent="0" algn="r" eaLnBrk="1">
              <a:lnSpc>
                <a:spcPct val="95000"/>
              </a:lnSpc>
              <a:spcBef>
                <a:spcPct val="0"/>
              </a:spcBef>
              <a:buClrTx/>
              <a:buFontTx/>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8B96B530-E158-4ABA-8336-819D65B83753}" type="slidenum">
              <a:rPr lang="en-GB" altLang="en-US" sz="1400">
                <a:ea typeface="Arial Unicode MS" panose="020B0604020202020204" pitchFamily="34" charset="-128"/>
              </a:rPr>
              <a:t>1</a:t>
            </a:fld>
            <a:endParaRPr lang="en-GB" altLang="en-US" sz="1400">
              <a:ea typeface="Arial Unicode MS" panose="020B0604020202020204" pitchFamily="34" charset="-128"/>
            </a:endParaRPr>
          </a:p>
        </p:txBody>
      </p:sp>
      <p:sp>
        <p:nvSpPr>
          <p:cNvPr id="16387" name="Text Box 1"/>
          <p:cNvSpPr/>
          <p:nvPr/>
        </p:nvSpPr>
        <p:spPr>
          <a:xfrm>
            <a:off x="4278313" y="10156825"/>
            <a:ext cx="3279775" cy="533400"/>
          </a:xfrm>
          <a:prstGeom prst="rect">
            <a:avLst/>
          </a:prstGeom>
          <a:noFill/>
          <a:ln>
            <a:noFill/>
            <a:miter lim="800000"/>
          </a:ln>
        </p:spPr>
        <p:txBody>
          <a:bodyPr lIns="0" tIns="0" rIns="0" bIns="0" anchor="b" anchorCtr="0">
            <a:noAutofit/>
          </a:bodyPr>
          <a:lstStyle>
            <a:lvl1pPr marL="0" indent="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pPr marL="0" lvl="0" indent="0" algn="r" eaLnBrk="1">
              <a:lnSpc>
                <a:spcPct val="95000"/>
              </a:lnSpc>
              <a:spcBef>
                <a:spcPct val="0"/>
              </a:spcBef>
              <a:buClrTx/>
              <a:buFontTx/>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42D582D0-0AB8-4EAD-96D2-6AEFE86983A3}" type="slidenum">
              <a:rPr lang="en-GB" altLang="en-US" sz="1400">
                <a:ea typeface="Arial Unicode MS" panose="020B0604020202020204" pitchFamily="34" charset="-128"/>
              </a:rPr>
              <a:t>1</a:t>
            </a:fld>
            <a:endParaRPr lang="en-GB" altLang="en-US" sz="1400">
              <a:ea typeface="Arial Unicode MS" panose="020B0604020202020204" pitchFamily="34" charset="-128"/>
            </a:endParaRPr>
          </a:p>
        </p:txBody>
      </p:sp>
      <p:sp>
        <p:nvSpPr>
          <p:cNvPr id="16388" name="Rectangle 2"/>
          <p:cNvSpPr>
            <a:spLocks noGrp="1" noRot="1" noChangeAspect="1" noTextEdit="1"/>
          </p:cNvSpPr>
          <p:nvPr>
            <p:ph type="sldImg"/>
          </p:nvPr>
        </p:nvSpPr>
        <p:spPr>
          <a:xfrm>
            <a:off x="1106488" y="812800"/>
            <a:ext cx="5345112" cy="4008438"/>
          </a:xfrm>
          <a:solidFill>
            <a:srgbClr val="FFFFFF"/>
          </a:solidFill>
          <a:ln>
            <a:solidFill>
              <a:srgbClr val="000000"/>
            </a:solidFill>
            <a:miter lim="800000"/>
          </a:ln>
          <a:effectLst/>
        </p:spPr>
      </p:sp>
      <p:sp>
        <p:nvSpPr>
          <p:cNvPr id="16389" name="Rectangle 3"/>
          <p:cNvSpPr>
            <a:spLocks noGrp="1"/>
          </p:cNvSpPr>
          <p:nvPr>
            <p:ph type="body"/>
          </p:nvPr>
        </p:nvSpPr>
        <p:spPr>
          <a:xfrm>
            <a:off x="755650" y="5078413"/>
            <a:ext cx="6045200" cy="4808537"/>
          </a:xfrm>
          <a:noFill/>
          <a:ln w="9525">
            <a:noFill/>
            <a:miter lim="800000"/>
          </a:ln>
          <a:effectLst/>
        </p:spPr>
        <p:txBody>
          <a:bodyPr vert="horz" wrap="none" lIns="0" tIns="0" rIns="0" bIns="0" anchor="ctr" anchorCtr="0">
            <a:noAutofit/>
          </a:bodyPr>
          <a:lstStyle>
            <a:lvl1pPr marL="0" indent="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p:cNvSpPr>
          <p:nvPr>
            <p:ph type="sldNum"/>
          </p:nvPr>
        </p:nvSpPr>
        <p:spPr>
          <a:xfrm>
            <a:off x="4278313" y="10156825"/>
            <a:ext cx="3276600" cy="530225"/>
          </a:xfrm>
          <a:prstGeom prst="rect">
            <a:avLst/>
          </a:prstGeom>
          <a:noFill/>
          <a:ln>
            <a:noFill/>
            <a:miter lim="800000"/>
          </a:ln>
        </p:spPr>
        <p:txBody>
          <a:bodyPr lIns="0" tIns="0" rIns="0" bIns="0" anchor="b" anchorCtr="0">
            <a:noAutofit/>
          </a:bodyPr>
          <a:lstStyle>
            <a:lvl1pPr marL="0" indent="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pPr marL="0" lvl="0" indent="0" algn="r" eaLnBrk="1">
              <a:lnSpc>
                <a:spcPct val="95000"/>
              </a:lnSpc>
              <a:spcBef>
                <a:spcPct val="0"/>
              </a:spcBef>
              <a:buClrTx/>
              <a:buFontTx/>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D47BCC51-EE73-48C1-8815-57DF6368439F}" type="slidenum">
              <a:rPr lang="en-GB" altLang="en-US" sz="1400">
                <a:ea typeface="Arial Unicode MS" panose="020B0604020202020204" pitchFamily="34" charset="-128"/>
              </a:rPr>
              <a:t>2</a:t>
            </a:fld>
            <a:endParaRPr lang="en-GB" altLang="en-US" sz="1400">
              <a:ea typeface="Arial Unicode MS" panose="020B0604020202020204" pitchFamily="34" charset="-128"/>
            </a:endParaRPr>
          </a:p>
        </p:txBody>
      </p:sp>
      <p:sp>
        <p:nvSpPr>
          <p:cNvPr id="18435" name="Text Box 1"/>
          <p:cNvSpPr/>
          <p:nvPr/>
        </p:nvSpPr>
        <p:spPr>
          <a:xfrm>
            <a:off x="4278313" y="10156825"/>
            <a:ext cx="3279775" cy="533400"/>
          </a:xfrm>
          <a:prstGeom prst="rect">
            <a:avLst/>
          </a:prstGeom>
          <a:noFill/>
          <a:ln>
            <a:noFill/>
            <a:miter lim="800000"/>
          </a:ln>
        </p:spPr>
        <p:txBody>
          <a:bodyPr lIns="0" tIns="0" rIns="0" bIns="0" anchor="b" anchorCtr="0">
            <a:noAutofit/>
          </a:bodyPr>
          <a:lstStyle>
            <a:lvl1pPr marL="0" indent="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pPr marL="0" lvl="0" indent="0" algn="r" eaLnBrk="1">
              <a:lnSpc>
                <a:spcPct val="95000"/>
              </a:lnSpc>
              <a:spcBef>
                <a:spcPct val="0"/>
              </a:spcBef>
              <a:buClrTx/>
              <a:buFontTx/>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3C2DB4CC-FE01-4663-B10A-B0B7DBD01EE7}" type="slidenum">
              <a:rPr lang="en-GB" altLang="en-US" sz="1400">
                <a:ea typeface="Arial Unicode MS" panose="020B0604020202020204" pitchFamily="34" charset="-128"/>
              </a:rPr>
              <a:t>2</a:t>
            </a:fld>
            <a:endParaRPr lang="en-GB" altLang="en-US" sz="1400">
              <a:ea typeface="Arial Unicode MS" panose="020B0604020202020204" pitchFamily="34" charset="-128"/>
            </a:endParaRPr>
          </a:p>
        </p:txBody>
      </p:sp>
      <p:sp>
        <p:nvSpPr>
          <p:cNvPr id="18436" name="Rectangle 2"/>
          <p:cNvSpPr>
            <a:spLocks noGrp="1" noRot="1" noChangeAspect="1" noTextEdit="1"/>
          </p:cNvSpPr>
          <p:nvPr>
            <p:ph type="sldImg"/>
          </p:nvPr>
        </p:nvSpPr>
        <p:spPr>
          <a:xfrm>
            <a:off x="1106488" y="812800"/>
            <a:ext cx="5345112" cy="4008438"/>
          </a:xfrm>
          <a:solidFill>
            <a:srgbClr val="FFFFFF"/>
          </a:solidFill>
          <a:ln>
            <a:solidFill>
              <a:srgbClr val="000000"/>
            </a:solidFill>
            <a:miter lim="800000"/>
          </a:ln>
          <a:effectLst/>
        </p:spPr>
      </p:sp>
      <p:sp>
        <p:nvSpPr>
          <p:cNvPr id="18437" name="Rectangle 3"/>
          <p:cNvSpPr>
            <a:spLocks noGrp="1"/>
          </p:cNvSpPr>
          <p:nvPr>
            <p:ph type="body"/>
          </p:nvPr>
        </p:nvSpPr>
        <p:spPr>
          <a:xfrm>
            <a:off x="755650" y="5078413"/>
            <a:ext cx="6045200" cy="4808537"/>
          </a:xfrm>
          <a:noFill/>
          <a:ln w="9525">
            <a:noFill/>
            <a:miter lim="800000"/>
          </a:ln>
          <a:effectLst/>
        </p:spPr>
        <p:txBody>
          <a:bodyPr vert="horz" wrap="none" lIns="0" tIns="0" rIns="0" bIns="0" anchor="ctr" anchorCtr="0">
            <a:noAutofit/>
          </a:bodyPr>
          <a:lstStyle>
            <a:lvl1pPr marL="0" indent="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49262"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endParaRPr lang="en-GB"/>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sldNum" idx="10"/>
          </p:nvPr>
        </p:nvSpPr>
        <p:spPr bwMode="auto">
          <a:xfrm>
            <a:off x="7227888" y="6886575"/>
            <a:ext cx="2343150" cy="515938"/>
          </a:xfrm>
          <a:prstGeom prst="rect">
            <a:avLst/>
          </a:prstGeom>
          <a:noFill/>
          <a:ln>
            <a:noFill/>
          </a:ln>
          <a:effectLst/>
        </p:spPr>
        <p:txBody>
          <a:bodyPr lIns="0" tIns="0" rIns="0" bIns="0" numCol="1" compatLnSpc="1">
            <a:prstTxWarp prst="textNoShape">
              <a:avLst/>
            </a:prstTxWarp>
            <a:noAutofit/>
          </a:bodyPr>
          <a:lstStyle>
            <a:defPPr>
              <a:defRPr lang="en-GB"/>
            </a:defPPr>
            <a:lvl1pPr marL="0" indent="0" algn="l" defTabSz="449262" rtl="0" eaLnBrk="1" fontAlgn="base"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marL="0" lvl="0" indent="0" eaLnBrk="1">
              <a:lnSpc>
                <a:spcPct val="93000"/>
              </a:lnSpc>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28F71E67-16B3-48EF-816E-7C5419BE59F5}" type="slidenum">
              <a:rPr lang="en-GB" altLang="en-US">
                <a:solidFill>
                  <a:srgbClr val="000000"/>
                </a:solidFill>
              </a:rPr>
              <a:t>‹#›</a:t>
            </a:fld>
            <a:endParaRPr lang="en-GB" altLang="en-US">
              <a:solidFill>
                <a:srgbClr val="000000"/>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idx="10"/>
          </p:nvPr>
        </p:nvSpPr>
        <p:spPr bwMode="auto">
          <a:xfrm>
            <a:off x="7227888" y="6886575"/>
            <a:ext cx="2343150" cy="515938"/>
          </a:xfrm>
          <a:prstGeom prst="rect">
            <a:avLst/>
          </a:prstGeom>
          <a:noFill/>
          <a:ln>
            <a:noFill/>
          </a:ln>
          <a:effectLst/>
        </p:spPr>
        <p:txBody>
          <a:bodyPr lIns="0" tIns="0" rIns="0" bIns="0" numCol="1" compatLnSpc="1">
            <a:prstTxWarp prst="textNoShape">
              <a:avLst/>
            </a:prstTxWarp>
            <a:noAutofit/>
          </a:bodyPr>
          <a:lstStyle>
            <a:defPPr>
              <a:defRPr lang="en-GB"/>
            </a:defPPr>
            <a:lvl1pPr marL="0" indent="0" algn="l" defTabSz="449262" rtl="0" eaLnBrk="1" fontAlgn="base"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marL="0" lvl="0" indent="0" eaLnBrk="1">
              <a:lnSpc>
                <a:spcPct val="93000"/>
              </a:lnSpc>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28F71E67-16B3-48EF-816E-7C5419BE59F5}" type="slidenum">
              <a:rPr lang="en-GB" altLang="en-US">
                <a:solidFill>
                  <a:srgbClr val="000000"/>
                </a:solidFill>
              </a:rPr>
              <a:t>‹#›</a:t>
            </a:fld>
            <a:endParaRPr lang="en-GB" altLang="en-US">
              <a:solidFill>
                <a:srgbClr val="00000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5362" cy="6451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3238" y="301625"/>
            <a:ext cx="6648450" cy="645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idx="10"/>
          </p:nvPr>
        </p:nvSpPr>
        <p:spPr bwMode="auto">
          <a:xfrm>
            <a:off x="7227888" y="6886575"/>
            <a:ext cx="2343150" cy="515938"/>
          </a:xfrm>
          <a:prstGeom prst="rect">
            <a:avLst/>
          </a:prstGeom>
          <a:noFill/>
          <a:ln>
            <a:noFill/>
          </a:ln>
          <a:effectLst/>
        </p:spPr>
        <p:txBody>
          <a:bodyPr lIns="0" tIns="0" rIns="0" bIns="0" numCol="1" compatLnSpc="1">
            <a:prstTxWarp prst="textNoShape">
              <a:avLst/>
            </a:prstTxWarp>
            <a:noAutofit/>
          </a:bodyPr>
          <a:lstStyle>
            <a:defPPr>
              <a:defRPr lang="en-GB"/>
            </a:defPPr>
            <a:lvl1pPr marL="0" indent="0" algn="l" defTabSz="449262" rtl="0" eaLnBrk="1" fontAlgn="base"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marL="0" lvl="0" indent="0" eaLnBrk="1">
              <a:lnSpc>
                <a:spcPct val="93000"/>
              </a:lnSpc>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28F71E67-16B3-48EF-816E-7C5419BE59F5}" type="slidenum">
              <a:rPr lang="en-GB" altLang="en-US">
                <a:solidFill>
                  <a:srgbClr val="000000"/>
                </a:solidFill>
              </a:rPr>
              <a:t>‹#›</a:t>
            </a:fld>
            <a:endParaRPr lang="en-GB" altLang="en-US">
              <a:solidFill>
                <a:srgbClr val="0000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idx="10"/>
          </p:nvPr>
        </p:nvSpPr>
        <p:spPr bwMode="auto">
          <a:xfrm>
            <a:off x="7227888" y="6886575"/>
            <a:ext cx="2343150" cy="515938"/>
          </a:xfrm>
          <a:prstGeom prst="rect">
            <a:avLst/>
          </a:prstGeom>
          <a:noFill/>
          <a:ln>
            <a:noFill/>
          </a:ln>
          <a:effectLst/>
        </p:spPr>
        <p:txBody>
          <a:bodyPr lIns="0" tIns="0" rIns="0" bIns="0" numCol="1" compatLnSpc="1">
            <a:prstTxWarp prst="textNoShape">
              <a:avLst/>
            </a:prstTxWarp>
            <a:noAutofit/>
          </a:bodyPr>
          <a:lstStyle>
            <a:defPPr>
              <a:defRPr lang="en-GB"/>
            </a:defPPr>
            <a:lvl1pPr marL="0" indent="0" algn="l" defTabSz="449262" rtl="0" eaLnBrk="1" fontAlgn="base"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marL="0" lvl="0" indent="0" eaLnBrk="1">
              <a:lnSpc>
                <a:spcPct val="93000"/>
              </a:lnSpc>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28F71E67-16B3-48EF-816E-7C5419BE59F5}" type="slidenum">
              <a:rPr lang="en-GB" altLang="en-US">
                <a:solidFill>
                  <a:srgbClr val="000000"/>
                </a:solidFill>
              </a:rPr>
              <a:t>‹#›</a:t>
            </a:fld>
            <a:endParaRPr lang="en-GB" altLang="en-US">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bwMode="auto">
          <a:xfrm>
            <a:off x="7227888" y="6886575"/>
            <a:ext cx="2343150" cy="515938"/>
          </a:xfrm>
          <a:prstGeom prst="rect">
            <a:avLst/>
          </a:prstGeom>
          <a:noFill/>
          <a:ln>
            <a:noFill/>
          </a:ln>
          <a:effectLst/>
        </p:spPr>
        <p:txBody>
          <a:bodyPr lIns="0" tIns="0" rIns="0" bIns="0" numCol="1" compatLnSpc="1">
            <a:prstTxWarp prst="textNoShape">
              <a:avLst/>
            </a:prstTxWarp>
            <a:noAutofit/>
          </a:bodyPr>
          <a:lstStyle>
            <a:defPPr>
              <a:defRPr lang="en-GB"/>
            </a:defPPr>
            <a:lvl1pPr marL="0" indent="0" algn="l" defTabSz="449262" rtl="0" eaLnBrk="1" fontAlgn="base"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marL="0" lvl="0" indent="0" eaLnBrk="1">
              <a:lnSpc>
                <a:spcPct val="93000"/>
              </a:lnSpc>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28F71E67-16B3-48EF-816E-7C5419BE59F5}" type="slidenum">
              <a:rPr lang="en-GB" altLang="en-US">
                <a:solidFill>
                  <a:srgbClr val="000000"/>
                </a:solidFill>
              </a:rPr>
              <a:t>‹#›</a:t>
            </a:fld>
            <a:endParaRPr lang="en-GB" alt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3238" y="1768475"/>
            <a:ext cx="4456112"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1750" y="1768475"/>
            <a:ext cx="4457700"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sldNum" idx="10"/>
          </p:nvPr>
        </p:nvSpPr>
        <p:spPr bwMode="auto">
          <a:xfrm>
            <a:off x="7227888" y="6886575"/>
            <a:ext cx="2343150" cy="515938"/>
          </a:xfrm>
          <a:prstGeom prst="rect">
            <a:avLst/>
          </a:prstGeom>
          <a:noFill/>
          <a:ln>
            <a:noFill/>
          </a:ln>
          <a:effectLst/>
        </p:spPr>
        <p:txBody>
          <a:bodyPr lIns="0" tIns="0" rIns="0" bIns="0" numCol="1" compatLnSpc="1">
            <a:prstTxWarp prst="textNoShape">
              <a:avLst/>
            </a:prstTxWarp>
            <a:noAutofit/>
          </a:bodyPr>
          <a:lstStyle>
            <a:defPPr>
              <a:defRPr lang="en-GB"/>
            </a:defPPr>
            <a:lvl1pPr marL="0" indent="0" algn="l" defTabSz="449262" rtl="0" eaLnBrk="1" fontAlgn="base"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marL="0" lvl="0" indent="0" eaLnBrk="1">
              <a:lnSpc>
                <a:spcPct val="93000"/>
              </a:lnSpc>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28F71E67-16B3-48EF-816E-7C5419BE59F5}" type="slidenum">
              <a:rPr lang="en-GB" altLang="en-US">
                <a:solidFill>
                  <a:srgbClr val="000000"/>
                </a:solidFill>
              </a:rPr>
              <a:t>‹#›</a:t>
            </a:fld>
            <a:endParaRPr lang="en-GB" alt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sldNum" idx="10"/>
          </p:nvPr>
        </p:nvSpPr>
        <p:spPr bwMode="auto">
          <a:xfrm>
            <a:off x="7227888" y="6886575"/>
            <a:ext cx="2343150" cy="515938"/>
          </a:xfrm>
          <a:prstGeom prst="rect">
            <a:avLst/>
          </a:prstGeom>
          <a:noFill/>
          <a:ln>
            <a:noFill/>
          </a:ln>
          <a:effectLst/>
        </p:spPr>
        <p:txBody>
          <a:bodyPr lIns="0" tIns="0" rIns="0" bIns="0" numCol="1" compatLnSpc="1">
            <a:prstTxWarp prst="textNoShape">
              <a:avLst/>
            </a:prstTxWarp>
            <a:noAutofit/>
          </a:bodyPr>
          <a:lstStyle>
            <a:defPPr>
              <a:defRPr lang="en-GB"/>
            </a:defPPr>
            <a:lvl1pPr marL="0" indent="0" algn="l" defTabSz="449262" rtl="0" eaLnBrk="1" fontAlgn="base"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marL="0" lvl="0" indent="0" eaLnBrk="1">
              <a:lnSpc>
                <a:spcPct val="93000"/>
              </a:lnSpc>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28F71E67-16B3-48EF-816E-7C5419BE59F5}" type="slidenum">
              <a:rPr lang="en-GB" altLang="en-US">
                <a:solidFill>
                  <a:srgbClr val="000000"/>
                </a:solidFill>
              </a:rPr>
              <a:t>‹#›</a:t>
            </a:fld>
            <a:endParaRPr lang="en-GB" alt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sldNum" idx="10"/>
          </p:nvPr>
        </p:nvSpPr>
        <p:spPr bwMode="auto">
          <a:xfrm>
            <a:off x="7227888" y="6886575"/>
            <a:ext cx="2343150" cy="515938"/>
          </a:xfrm>
          <a:prstGeom prst="rect">
            <a:avLst/>
          </a:prstGeom>
          <a:noFill/>
          <a:ln>
            <a:noFill/>
          </a:ln>
          <a:effectLst/>
        </p:spPr>
        <p:txBody>
          <a:bodyPr lIns="0" tIns="0" rIns="0" bIns="0" numCol="1" compatLnSpc="1">
            <a:prstTxWarp prst="textNoShape">
              <a:avLst/>
            </a:prstTxWarp>
            <a:noAutofit/>
          </a:bodyPr>
          <a:lstStyle>
            <a:defPPr>
              <a:defRPr lang="en-GB"/>
            </a:defPPr>
            <a:lvl1pPr marL="0" indent="0" algn="l" defTabSz="449262" rtl="0" eaLnBrk="1" fontAlgn="base"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marL="0" lvl="0" indent="0" eaLnBrk="1">
              <a:lnSpc>
                <a:spcPct val="93000"/>
              </a:lnSpc>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28F71E67-16B3-48EF-816E-7C5419BE59F5}" type="slidenum">
              <a:rPr lang="en-GB" altLang="en-US">
                <a:solidFill>
                  <a:srgbClr val="000000"/>
                </a:solidFill>
              </a:rPr>
              <a:t>‹#›</a:t>
            </a:fld>
            <a:endParaRPr lang="en-GB" alt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bwMode="auto">
          <a:xfrm>
            <a:off x="7227888" y="6886575"/>
            <a:ext cx="2343150" cy="515938"/>
          </a:xfrm>
          <a:prstGeom prst="rect">
            <a:avLst/>
          </a:prstGeom>
          <a:noFill/>
          <a:ln>
            <a:noFill/>
          </a:ln>
          <a:effectLst/>
        </p:spPr>
        <p:txBody>
          <a:bodyPr lIns="0" tIns="0" rIns="0" bIns="0" numCol="1" compatLnSpc="1">
            <a:prstTxWarp prst="textNoShape">
              <a:avLst/>
            </a:prstTxWarp>
            <a:noAutofit/>
          </a:bodyPr>
          <a:lstStyle>
            <a:defPPr>
              <a:defRPr lang="en-GB"/>
            </a:defPPr>
            <a:lvl1pPr marL="0" indent="0" algn="l" defTabSz="449262" rtl="0" eaLnBrk="1" fontAlgn="base"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marL="0" lvl="0" indent="0" eaLnBrk="1">
              <a:lnSpc>
                <a:spcPct val="93000"/>
              </a:lnSpc>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28F71E67-16B3-48EF-816E-7C5419BE59F5}" type="slidenum">
              <a:rPr lang="en-GB" altLang="en-US">
                <a:solidFill>
                  <a:srgbClr val="000000"/>
                </a:solidFill>
              </a:rPr>
              <a:t>‹#›</a:t>
            </a:fld>
            <a:endParaRPr lang="en-GB" alt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bwMode="auto">
          <a:xfrm>
            <a:off x="7227888" y="6886575"/>
            <a:ext cx="2343150" cy="515938"/>
          </a:xfrm>
          <a:prstGeom prst="rect">
            <a:avLst/>
          </a:prstGeom>
          <a:noFill/>
          <a:ln>
            <a:noFill/>
          </a:ln>
          <a:effectLst/>
        </p:spPr>
        <p:txBody>
          <a:bodyPr lIns="0" tIns="0" rIns="0" bIns="0" numCol="1" compatLnSpc="1">
            <a:prstTxWarp prst="textNoShape">
              <a:avLst/>
            </a:prstTxWarp>
            <a:noAutofit/>
          </a:bodyPr>
          <a:lstStyle>
            <a:defPPr>
              <a:defRPr lang="en-GB"/>
            </a:defPPr>
            <a:lvl1pPr marL="0" indent="0" algn="l" defTabSz="449262" rtl="0" eaLnBrk="1" fontAlgn="base"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marL="0" lvl="0" indent="0" eaLnBrk="1">
              <a:lnSpc>
                <a:spcPct val="93000"/>
              </a:lnSpc>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28F71E67-16B3-48EF-816E-7C5419BE59F5}" type="slidenum">
              <a:rPr lang="en-GB" altLang="en-US">
                <a:solidFill>
                  <a:srgbClr val="000000"/>
                </a:solidFill>
              </a:rPr>
              <a:t>‹#›</a:t>
            </a:fld>
            <a:endParaRPr lang="en-GB" altLang="en-US">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76438" y="674688"/>
            <a:ext cx="6048375" cy="4537075"/>
          </a:xfrm>
        </p:spPr>
        <p:txBody>
          <a:bodyPr vert="horz" wrap="square" lIns="0" tIns="28080" rIns="0" bIns="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49263" rtl="0" eaLnBrk="0" fontAlgn="base" latinLnBrk="0" hangingPunct="0">
              <a:lnSpc>
                <a:spcPct val="93000"/>
              </a:lnSpc>
              <a:spcBef>
                <a:spcPct val="0"/>
              </a:spcBef>
              <a:spcAft>
                <a:spcPts val="1425"/>
              </a:spcAft>
              <a:buClr>
                <a:srgbClr val="000000"/>
              </a:buClr>
              <a:buSzTx/>
              <a:buFont typeface="Times New Roman" pitchFamily="18" charset="0"/>
              <a:buNone/>
              <a:defRPr/>
            </a:pPr>
            <a:endParaRPr kumimoji="0" lang="en-GB" sz="3200" b="0" i="0" u="none" strike="noStrike" kern="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bwMode="auto">
          <a:xfrm>
            <a:off x="7227888" y="6886575"/>
            <a:ext cx="2343150" cy="515938"/>
          </a:xfrm>
          <a:prstGeom prst="rect">
            <a:avLst/>
          </a:prstGeom>
          <a:noFill/>
          <a:ln>
            <a:noFill/>
          </a:ln>
          <a:effectLst/>
        </p:spPr>
        <p:txBody>
          <a:bodyPr lIns="0" tIns="0" rIns="0" bIns="0" numCol="1" compatLnSpc="1">
            <a:prstTxWarp prst="textNoShape">
              <a:avLst/>
            </a:prstTxWarp>
            <a:noAutofit/>
          </a:bodyPr>
          <a:lstStyle>
            <a:defPPr>
              <a:defRPr lang="en-GB"/>
            </a:defPPr>
            <a:lvl1pPr marL="0" indent="0" algn="l" defTabSz="449262" rtl="0" eaLnBrk="1" fontAlgn="base"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marL="0" lvl="0" indent="0" eaLnBrk="1">
              <a:lnSpc>
                <a:spcPct val="93000"/>
              </a:lnSpc>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28F71E67-16B3-48EF-816E-7C5419BE59F5}" type="slidenum">
              <a:rPr lang="en-GB" altLang="en-US">
                <a:solidFill>
                  <a:srgbClr val="000000"/>
                </a:solidFill>
              </a:rPr>
              <a:t>‹#›</a:t>
            </a:fld>
            <a:endParaRPr lang="en-GB" altLang="en-US">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a:xfrm>
            <a:off x="503238" y="301625"/>
            <a:ext cx="9066212" cy="1257300"/>
          </a:xfrm>
          <a:prstGeom prst="rect">
            <a:avLst/>
          </a:prstGeom>
          <a:noFill/>
          <a:ln>
            <a:noFill/>
            <a:miter lim="800000"/>
          </a:ln>
        </p:spPr>
        <p:txBody>
          <a:bodyPr lIns="0" tIns="0" rIns="0" bIns="0" anchor="ctr" anchorCtr="0">
            <a:noAutofit/>
          </a:bodyPr>
          <a:lstStyle>
            <a:lvl1pPr marL="0" indent="0" algn="ctr" defTabSz="449262"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0" i="0" u="none" baseline="0">
                <a:solidFill>
                  <a:srgbClr val="000000"/>
                </a:solidFill>
                <a:latin typeface="Arial"/>
                <a:ea typeface="SimSun" pitchFamily="2" charset="-122"/>
                <a:cs typeface="+mj-cs"/>
              </a:defRPr>
            </a:lvl1pPr>
          </a:lstStyle>
          <a:p>
            <a:pPr lvl="0"/>
            <a:r>
              <a:t>Click to edit the title text format</a:t>
            </a:r>
          </a:p>
        </p:txBody>
      </p:sp>
      <p:sp>
        <p:nvSpPr>
          <p:cNvPr id="1027" name="Rectangle 2"/>
          <p:cNvSpPr>
            <a:spLocks noGrp="1"/>
          </p:cNvSpPr>
          <p:nvPr>
            <p:ph type="body" idx="1"/>
          </p:nvPr>
        </p:nvSpPr>
        <p:spPr>
          <a:xfrm>
            <a:off x="503238" y="1768475"/>
            <a:ext cx="9066212" cy="4984750"/>
          </a:xfrm>
          <a:prstGeom prst="rect">
            <a:avLst/>
          </a:prstGeom>
          <a:noFill/>
          <a:ln>
            <a:noFill/>
            <a:miter lim="800000"/>
          </a:ln>
        </p:spPr>
        <p:txBody>
          <a:bodyPr lIns="0" tIns="28080" rIns="0" bIns="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lvl="0"/>
            <a:r>
              <a:t>Click to edit the outline text format</a:t>
            </a:r>
          </a:p>
          <a:p>
            <a:pPr lvl="1"/>
            <a:r>
              <a:t>Second Outline Level</a:t>
            </a:r>
          </a:p>
          <a:p>
            <a:pPr lvl="2"/>
            <a:r>
              <a:t>Third Outline Level</a:t>
            </a:r>
          </a:p>
          <a:p>
            <a:pPr lvl="3"/>
            <a:r>
              <a:t>Fourth Outline Level</a:t>
            </a:r>
          </a:p>
          <a:p>
            <a:pPr lvl="4"/>
            <a:r>
              <a:t>Fifth Outline Level</a:t>
            </a:r>
          </a:p>
          <a:p>
            <a:pPr lvl="4"/>
            <a:r>
              <a:t>Sixth Outline Level</a:t>
            </a:r>
          </a:p>
          <a:p>
            <a:pPr lvl="4"/>
            <a:r>
              <a:t>Seventh Outline Level</a:t>
            </a:r>
          </a:p>
          <a:p>
            <a:pPr lvl="4"/>
            <a:r>
              <a:t>Eighth Outline Level</a:t>
            </a:r>
          </a:p>
          <a:p>
            <a:pPr lvl="4"/>
            <a:r>
              <a:t>Ninth Outline Level</a:t>
            </a:r>
          </a:p>
        </p:txBody>
      </p:sp>
      <p:sp>
        <p:nvSpPr>
          <p:cNvPr id="1028" name="Text Box 3"/>
          <p:cNvSpPr/>
          <p:nvPr/>
        </p:nvSpPr>
        <p:spPr>
          <a:xfrm>
            <a:off x="503238" y="6886575"/>
            <a:ext cx="2346325" cy="519113"/>
          </a:xfrm>
          <a:prstGeom prst="rect">
            <a:avLst/>
          </a:prstGeom>
          <a:noFill/>
          <a:ln>
            <a:noFill/>
            <a:miter lim="800000"/>
          </a:ln>
        </p:spPr>
        <p:txBody>
          <a:bodyPr wrap="none" anchor="ctr" anchorCtr="0">
            <a:noAutofit/>
          </a:bodyPr>
          <a:lstStyle>
            <a:defPPr>
              <a:defRPr lang="en-GB"/>
            </a:defPPr>
            <a:lvl1pPr marL="0" indent="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lvl="0" eaLnBrk="1">
              <a:lnSpc>
                <a:spcPct val="93000"/>
              </a:lnSpc>
              <a:buClr>
                <a:srgbClr val="000000"/>
              </a:buClr>
              <a:buFont typeface="Times New Roman" pitchFamily="18" charset="0"/>
            </a:pPr>
            <a:endParaRPr lang="en-US" altLang="en-US"/>
          </a:p>
        </p:txBody>
      </p:sp>
      <p:sp>
        <p:nvSpPr>
          <p:cNvPr id="1029" name="Text Box 4"/>
          <p:cNvSpPr/>
          <p:nvPr/>
        </p:nvSpPr>
        <p:spPr>
          <a:xfrm>
            <a:off x="3448050" y="6886575"/>
            <a:ext cx="3194050" cy="519113"/>
          </a:xfrm>
          <a:prstGeom prst="rect">
            <a:avLst/>
          </a:prstGeom>
          <a:noFill/>
          <a:ln>
            <a:noFill/>
            <a:miter lim="800000"/>
          </a:ln>
        </p:spPr>
        <p:txBody>
          <a:bodyPr wrap="none" anchor="ctr" anchorCtr="0">
            <a:noAutofit/>
          </a:bodyPr>
          <a:lstStyle>
            <a:defPPr>
              <a:defRPr lang="en-GB"/>
            </a:defPPr>
            <a:lvl1pPr marL="0" indent="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lvl="0" eaLnBrk="1">
              <a:lnSpc>
                <a:spcPct val="93000"/>
              </a:lnSpc>
              <a:buClr>
                <a:srgbClr val="000000"/>
              </a:buClr>
              <a:buFont typeface="Times New Roman" pitchFamily="18" charset="0"/>
            </a:pPr>
            <a:endParaRPr lang="en-US" altLang="en-US"/>
          </a:p>
        </p:txBody>
      </p:sp>
      <p:sp>
        <p:nvSpPr>
          <p:cNvPr id="1030" name="Rectangle 5"/>
          <p:cNvSpPr>
            <a:spLocks noGrp="1" noChangeArrowheads="1"/>
          </p:cNvSpPr>
          <p:nvPr>
            <p:ph type="sldNum"/>
          </p:nvPr>
        </p:nvSpPr>
        <p:spPr bwMode="auto">
          <a:xfrm>
            <a:off x="7227888" y="6886575"/>
            <a:ext cx="2343150" cy="515938"/>
          </a:xfrm>
          <a:prstGeom prst="rect">
            <a:avLst/>
          </a:prstGeom>
          <a:noFill/>
          <a:ln>
            <a:noFill/>
          </a:ln>
          <a:effectLst/>
        </p:spPr>
        <p:txBody>
          <a:bodyPr lIns="0" tIns="0" rIns="0" bIns="0" numCol="1" compatLnSpc="1">
            <a:prstTxWarp prst="textNoShape">
              <a:avLst/>
            </a:prstTxWarp>
            <a:noAutofit/>
          </a:bodyPr>
          <a:lstStyle>
            <a:defPPr>
              <a:defRPr lang="en-GB"/>
            </a:defPPr>
            <a:lvl1pPr marL="0" indent="0" algn="l" defTabSz="449262" rtl="0" eaLnBrk="1" fontAlgn="base" hangingPunct="0">
              <a:lnSpc>
                <a:spcPct val="93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marL="0" lvl="0" indent="0" eaLnBrk="1">
              <a:lnSpc>
                <a:spcPct val="93000"/>
              </a:lnSpc>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pPr>
            <a:fld id="{28F71E67-16B3-48EF-816E-7C5419BE59F5}" type="slidenum">
              <a:rPr lang="en-GB" altLang="en-US">
                <a:solidFill>
                  <a:srgbClr val="000000"/>
                </a:solidFill>
              </a:rPr>
              <a:t>‹#›</a:t>
            </a:fld>
            <a:endParaRPr lang="en-GB" altLang="en-US">
              <a:solidFill>
                <a:srgbClr val="000000"/>
              </a:solidFill>
            </a:endParaRPr>
          </a:p>
        </p:txBody>
      </p:sp>
      <p:sp>
        <p:nvSpPr>
          <p:cNvPr id="1031" name="TextBox 4"/>
          <p:cNvSpPr/>
          <p:nvPr/>
        </p:nvSpPr>
        <p:spPr>
          <a:xfrm>
            <a:off x="4697413" y="190500"/>
            <a:ext cx="715962" cy="168275"/>
          </a:xfrm>
          <a:prstGeom prst="rect">
            <a:avLst/>
          </a:prstGeom>
          <a:noFill/>
          <a:ln>
            <a:noFill/>
            <a:miter lim="800000"/>
          </a:ln>
        </p:spPr>
        <p:txBody>
          <a:bodyPr lIns="0" tIns="0" rIns="0" bIns="0">
            <a:spAutoFit/>
          </a:bodyPr>
          <a:lstStyle>
            <a:defPPr>
              <a:defRPr lang="en-GB"/>
            </a:defPPr>
            <a:lvl1pPr marL="0" indent="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lvl="0"/>
            <a:r>
              <a:rPr lang="en-US" altLang="en-US" sz="1100">
                <a:solidFill>
                  <a:srgbClr val="FF8C00"/>
                </a:solidFill>
                <a:latin typeface="Calibri" pitchFamily="34" charset="0"/>
                <a:ea typeface="Calibri" pitchFamily="34" charset="0"/>
              </a:rPr>
              <a:t>RESTRICTED</a:t>
            </a:r>
          </a:p>
        </p:txBody>
      </p:sp>
      <p:sp>
        <p:nvSpPr>
          <p:cNvPr id="1032" name="TextBox 5"/>
          <p:cNvSpPr/>
          <p:nvPr/>
        </p:nvSpPr>
        <p:spPr>
          <a:xfrm>
            <a:off x="4697413" y="7200900"/>
            <a:ext cx="715962" cy="168275"/>
          </a:xfrm>
          <a:prstGeom prst="rect">
            <a:avLst/>
          </a:prstGeom>
          <a:noFill/>
          <a:ln>
            <a:noFill/>
            <a:miter lim="800000"/>
          </a:ln>
        </p:spPr>
        <p:txBody>
          <a:bodyPr lIns="0" tIns="0" rIns="0" bIns="0">
            <a:spAutoFit/>
          </a:bodyPr>
          <a:lstStyle>
            <a:defPPr>
              <a:defRPr lang="en-GB"/>
            </a:defPPr>
            <a:lvl1pPr marL="0" indent="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1pPr>
            <a:lvl2pPr marL="742950" indent="-28575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2pPr>
            <a:lvl3pPr marL="11430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3pPr>
            <a:lvl4pPr marL="16002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4pPr>
            <a:lvl5pPr marL="2057400" indent="-228600" algn="l" defTabSz="449262"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SimSun" pitchFamily="2" charset="-122"/>
              </a:defRPr>
            </a:lvl5pPr>
          </a:lstStyle>
          <a:p>
            <a:pPr lvl="0"/>
            <a:r>
              <a:rPr lang="en-US" altLang="en-US" sz="1100">
                <a:solidFill>
                  <a:srgbClr val="FF8C00"/>
                </a:solidFill>
                <a:latin typeface="Calibri" pitchFamily="34" charset="0"/>
                <a:ea typeface="Calibri" pitchFamily="34" charset="0"/>
              </a:rPr>
              <a:t>RESTRICTED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indent="0" algn="ctr" defTabSz="449262" rtl="0" eaLnBrk="0" fontAlgn="base" hangingPunct="0">
        <a:lnSpc>
          <a:spcPct val="93000"/>
        </a:lnSpc>
        <a:spcBef>
          <a:spcPct val="0"/>
        </a:spcBef>
        <a:spcAft>
          <a:spcPct val="0"/>
        </a:spcAft>
        <a:buClr>
          <a:srgbClr val="000000"/>
        </a:buClr>
        <a:buSzTx/>
        <a:buFont typeface="Times New Roman" pitchFamily="18" charset="0"/>
        <a:buNone/>
        <a:defRPr kumimoji="0" sz="4400" b="0" i="0" u="none" baseline="0">
          <a:solidFill>
            <a:srgbClr val="000000"/>
          </a:solidFill>
          <a:effectLst/>
          <a:latin typeface="Arial"/>
          <a:ea typeface="SimSun" pitchFamily="2" charset="-122"/>
          <a:cs typeface="+mj-cs"/>
        </a:defRPr>
      </a:lvl1pPr>
    </p:titleStyle>
    <p:body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sz="3200" b="0" i="0" u="none" baseline="0">
          <a:solidFill>
            <a:srgbClr val="000000"/>
          </a:solidFill>
          <a:effectLst/>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sz="2800" b="0" i="0" u="none" baseline="0">
          <a:solidFill>
            <a:srgbClr val="000000"/>
          </a:solidFill>
          <a:effectLst/>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sz="2400" b="0" i="0" u="none" baseline="0">
          <a:solidFill>
            <a:srgbClr val="000000"/>
          </a:solidFill>
          <a:effectLst/>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sz="2000" b="0" i="0" u="none" baseline="0">
          <a:solidFill>
            <a:srgbClr val="000000"/>
          </a:solidFill>
          <a:effectLst/>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sz="2000" b="0" i="0" u="none" baseline="0">
          <a:solidFill>
            <a:srgbClr val="000000"/>
          </a:solidFill>
          <a:effectLst/>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sz="2000">
          <a:solidFill>
            <a:srgbClr val="000000"/>
          </a:solidFill>
          <a:latin typeface="+mn-lt"/>
          <a:ea typeface="+mn-ea"/>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ritishdeafnews.co.uk/deaf-people-experience-music/" TargetMode="External"/><Relationship Id="rId2" Type="http://schemas.openxmlformats.org/officeDocument/2006/relationships/hyperlink" Target="https://www.beatblocks.co.uk/" TargetMode="External"/><Relationship Id="rId1" Type="http://schemas.openxmlformats.org/officeDocument/2006/relationships/slideLayout" Target="../slideLayouts/slideLayout2.xml"/><Relationship Id="rId4" Type="http://schemas.openxmlformats.org/officeDocument/2006/relationships/hyperlink" Target="https://www.legislation.gov.uk/ukpga/2010/15/content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billboard.com/pro/nielsen-releases-in-depth-statistics-live-music-behavior-360-report/" TargetMode="External"/><Relationship Id="rId13" Type="http://schemas.openxmlformats.org/officeDocument/2006/relationships/hyperlink" Target="https://www.un.org/development/desa/disabilities/convention-on-the-rights-of-persons-with-disabilities.html" TargetMode="External"/><Relationship Id="rId3" Type="http://schemas.openxmlformats.org/officeDocument/2006/relationships/hyperlink" Target="https://www.hearinglink.org/technology/hearing-loops/what-is-a-hearing-loop/" TargetMode="External"/><Relationship Id="rId7" Type="http://schemas.openxmlformats.org/officeDocument/2006/relationships/hyperlink" Target="https://musictech.com/news/events/coldplay-are-giving-subpacs-to-deaf-and-hard-of-hearing-fans-at-live-shows/" TargetMode="External"/><Relationship Id="rId12" Type="http://schemas.openxmlformats.org/officeDocument/2006/relationships/hyperlink" Target="http://uis.unesco.org/en/glossary-term/information-and-communication-technologies-ict" TargetMode="External"/><Relationship Id="rId2" Type="http://schemas.openxmlformats.org/officeDocument/2006/relationships/hyperlink" Target="http://www.livestreamingmusic.uk/" TargetMode="External"/><Relationship Id="rId1" Type="http://schemas.openxmlformats.org/officeDocument/2006/relationships/slideLayout" Target="../slideLayouts/slideLayout2.xml"/><Relationship Id="rId6" Type="http://schemas.openxmlformats.org/officeDocument/2006/relationships/hyperlink" Target="https://www.merriam-webster.com/dictionary/liveness" TargetMode="External"/><Relationship Id="rId11" Type="http://schemas.openxmlformats.org/officeDocument/2006/relationships/hyperlink" Target="https://www.statista.com/statistics/783267/live-events-attendance-by-genre-in-europe/" TargetMode="External"/><Relationship Id="rId5" Type="http://schemas.openxmlformats.org/officeDocument/2006/relationships/hyperlink" Target="https://www.eventsindustryforum.co.uk/images/documents/EIF_summary_report_final.pdf" TargetMode="External"/><Relationship Id="rId10" Type="http://schemas.openxmlformats.org/officeDocument/2006/relationships/hyperlink" Target="https://www.sensorytrust.org.uk/blog/how-many-senses-do-we-have" TargetMode="External"/><Relationship Id="rId4" Type="http://schemas.openxmlformats.org/officeDocument/2006/relationships/hyperlink" Target="https://commonslibrary.parliament.uk/research-briefings/cbp-9602/" TargetMode="External"/><Relationship Id="rId9" Type="http://schemas.openxmlformats.org/officeDocument/2006/relationships/hyperlink" Target="https://www.weforum.org/agenda/2016/01/the-fourth-industrial-revolution-what-it-means-and-how-to-respond/" TargetMode="External"/><Relationship Id="rId14" Type="http://schemas.openxmlformats.org/officeDocument/2006/relationships/hyperlink" Target="https://www.woojer.com/products/vest-3"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woojer.com/products/vest-3" TargetMode="External"/><Relationship Id="rId3" Type="http://schemas.openxmlformats.org/officeDocument/2006/relationships/hyperlink" Target="https://www.weforum.org/agenda/2016/01/the-fourth-industrial-revolution-what-it-means-and-how-to-respond/" TargetMode="External"/><Relationship Id="rId7" Type="http://schemas.openxmlformats.org/officeDocument/2006/relationships/hyperlink" Target="https://www.un.org/development/desa/disabilities/convention-on-the-rights-of-persons-with-disabilities.html" TargetMode="External"/><Relationship Id="rId2" Type="http://schemas.openxmlformats.org/officeDocument/2006/relationships/hyperlink" Target="https://www.billboard.com/pro/nielsen-releases-in-depth-statistics-live-music-behavior-360-report/" TargetMode="External"/><Relationship Id="rId1" Type="http://schemas.openxmlformats.org/officeDocument/2006/relationships/slideLayout" Target="../slideLayouts/slideLayout2.xml"/><Relationship Id="rId6" Type="http://schemas.openxmlformats.org/officeDocument/2006/relationships/hyperlink" Target="http://uis.unesco.org/en/glossary-term/information-and-communication-technologies-ict" TargetMode="External"/><Relationship Id="rId5" Type="http://schemas.openxmlformats.org/officeDocument/2006/relationships/hyperlink" Target="https://www.statista.com/statistics/783267/live-events-attendance-by-genre-in-europe/" TargetMode="External"/><Relationship Id="rId4" Type="http://schemas.openxmlformats.org/officeDocument/2006/relationships/hyperlink" Target="https://www.sensorytrust.org.uk/blog/how-many-senses-do-we-hav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0" y="0"/>
            <a:ext cx="10080625" cy="7559675"/>
          </a:xfrm>
          <a:prstGeom prst="rect">
            <a:avLst/>
          </a:prstGeom>
          <a:solidFill>
            <a:srgbClr val="FFFC02">
              <a:alpha val="32941"/>
            </a:srgbClr>
          </a:solidFill>
          <a:ln>
            <a:noFill/>
          </a:ln>
          <a:effec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a:ea typeface="SimSun"/>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a:ea typeface="SimSun"/>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a:ea typeface="SimSun"/>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a:ea typeface="SimSun"/>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a:ea typeface="SimSun"/>
              </a:defRPr>
            </a:lvl5pPr>
            <a:lvl6pPr marL="2514600" indent="-228600" defTabSz="449263" fontAlgn="base" hangingPunct="0">
              <a:lnSpc>
                <a:spcPct val="93000"/>
              </a:lnSpc>
              <a:spcBef>
                <a:spcPct val="0"/>
              </a:spcBef>
              <a:spcAft>
                <a:spcPct val="0"/>
              </a:spcAft>
              <a:buClr>
                <a:srgbClr val="000000"/>
              </a:buClr>
              <a:buSzTx/>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a:ea typeface="SimSun"/>
              </a:defRPr>
            </a:lvl6pPr>
            <a:lvl7pPr marL="2971800" indent="-228600" defTabSz="449263" fontAlgn="base" hangingPunct="0">
              <a:lnSpc>
                <a:spcPct val="93000"/>
              </a:lnSpc>
              <a:spcBef>
                <a:spcPct val="0"/>
              </a:spcBef>
              <a:spcAft>
                <a:spcPct val="0"/>
              </a:spcAft>
              <a:buClr>
                <a:srgbClr val="000000"/>
              </a:buClr>
              <a:buSzTx/>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a:ea typeface="SimSun"/>
              </a:defRPr>
            </a:lvl7pPr>
            <a:lvl8pPr marL="3429000" indent="-228600" defTabSz="449263" fontAlgn="base" hangingPunct="0">
              <a:lnSpc>
                <a:spcPct val="93000"/>
              </a:lnSpc>
              <a:spcBef>
                <a:spcPct val="0"/>
              </a:spcBef>
              <a:spcAft>
                <a:spcPct val="0"/>
              </a:spcAft>
              <a:buClr>
                <a:srgbClr val="000000"/>
              </a:buClr>
              <a:buSzTx/>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a:ea typeface="SimSun"/>
              </a:defRPr>
            </a:lvl8pPr>
            <a:lvl9pPr marL="3886200" indent="-228600" defTabSz="449263" fontAlgn="base" hangingPunct="0">
              <a:lnSpc>
                <a:spcPct val="93000"/>
              </a:lnSpc>
              <a:spcBef>
                <a:spcPct val="0"/>
              </a:spcBef>
              <a:spcAft>
                <a:spcPct val="0"/>
              </a:spcAft>
              <a:buClr>
                <a:srgbClr val="000000"/>
              </a:buClr>
              <a:buSzTx/>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a:ea typeface="SimSun"/>
              </a:defRPr>
            </a:lvl9pPr>
          </a:lstStyle>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2800" b="1" i="0" u="none" strike="noStrike" kern="1200" cap="none" spc="0" normalizeH="0" baseline="0" noProof="0">
              <a:ln>
                <a:noFill/>
              </a:ln>
              <a:solidFill>
                <a:srgbClr val="000000"/>
              </a:solidFill>
              <a:effectLst/>
              <a:uLnTx/>
              <a:uFillTx/>
              <a:latin typeface="Calibri" pitchFamily="32" charset="0"/>
              <a:ea typeface="SimSun"/>
              <a:cs typeface="+mn-cs"/>
            </a:endParaRP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2800" b="1" i="0" u="none" strike="noStrike" kern="1200" cap="none" spc="0" normalizeH="0" baseline="0" noProof="0">
              <a:ln>
                <a:noFill/>
              </a:ln>
              <a:solidFill>
                <a:srgbClr val="000000"/>
              </a:solidFill>
              <a:effectLst/>
              <a:uLnTx/>
              <a:uFillTx/>
              <a:latin typeface="Calibri" pitchFamily="32" charset="0"/>
              <a:ea typeface="SimSun"/>
              <a:cs typeface="+mn-cs"/>
            </a:endParaRPr>
          </a:p>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3600" b="1" i="0" u="none" strike="noStrike" kern="1200" cap="none" spc="0" normalizeH="0" baseline="0" noProof="0">
                <a:ln>
                  <a:noFill/>
                </a:ln>
                <a:solidFill>
                  <a:schemeClr val="accent6"/>
                </a:solidFill>
                <a:effectLst/>
                <a:uLnTx/>
                <a:uFillTx/>
                <a:latin typeface="+mj-lt"/>
                <a:ea typeface="Times New Roman" panose="02020603050405020304" pitchFamily="18" charset="0"/>
                <a:cs typeface="Arial" panose="020B0604020202020204" pitchFamily="34" charset="0"/>
              </a:rPr>
              <a:t>Liveness 4.0: a new paradigm for accessibility at music festivals</a:t>
            </a:r>
            <a:r>
              <a:rPr kumimoji="0" lang="en-GB" sz="3600" b="1" i="0" u="none" strike="noStrike" kern="1200" cap="none" spc="0" normalizeH="0" baseline="0" noProof="0">
                <a:ln>
                  <a:noFill/>
                </a:ln>
                <a:solidFill>
                  <a:schemeClr val="accent6"/>
                </a:solidFill>
                <a:effectLst/>
                <a:uLnTx/>
                <a:uFillTx/>
                <a:latin typeface="+mj-lt"/>
                <a:ea typeface="SimSun"/>
                <a:cs typeface="+mn-cs"/>
              </a:rPr>
              <a:t> </a:t>
            </a:r>
          </a:p>
          <a:p>
            <a:pPr marL="0" marR="0" lvl="0" indent="0" algn="ctr" defTabSz="449263" rtl="0" eaLnBrk="1" fontAlgn="base" latinLnBrk="0" hangingPunct="0">
              <a:lnSpc>
                <a:spcPct val="102000"/>
              </a:lnSpc>
              <a:spcBef>
                <a:spcPct val="0"/>
              </a:spcBef>
              <a:spcAft>
                <a:spcPct val="0"/>
              </a:spcAft>
              <a:buClrTx/>
              <a:buSz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3200" b="1" i="0" u="none" strike="noStrike" kern="1200" cap="none" spc="0" normalizeH="0" baseline="0" noProof="0">
              <a:ln>
                <a:noFill/>
              </a:ln>
              <a:solidFill>
                <a:srgbClr val="000000"/>
              </a:solidFill>
              <a:effectLst/>
              <a:uLnTx/>
              <a:uFillTx/>
              <a:latin typeface="+mn-lt"/>
              <a:ea typeface="SimSun"/>
              <a:cs typeface="+mn-cs"/>
            </a:endParaRP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4000" b="1" i="0" u="none" strike="noStrike" kern="1200" cap="none" spc="0" normalizeH="0" baseline="0" noProof="0">
              <a:ln>
                <a:noFill/>
              </a:ln>
              <a:solidFill>
                <a:srgbClr val="000000"/>
              </a:solidFill>
              <a:effectLst/>
              <a:uLnTx/>
              <a:uFillTx/>
              <a:latin typeface="+mn-lt"/>
              <a:ea typeface="SimSun"/>
              <a:cs typeface="+mn-cs"/>
            </a:endParaRP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3200" b="0" i="0" u="none" strike="noStrike" kern="1200" cap="none" spc="0" normalizeH="0" baseline="0" noProof="0">
              <a:ln>
                <a:noFill/>
              </a:ln>
              <a:solidFill>
                <a:srgbClr val="000000"/>
              </a:solidFill>
              <a:effectLst/>
              <a:uLnTx/>
              <a:uFillTx/>
              <a:latin typeface="+mn-lt"/>
              <a:ea typeface="SimSun"/>
              <a:cs typeface="+mn-cs"/>
            </a:endParaRP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3200" b="0" i="0" u="none" strike="noStrike" kern="1200" cap="none" spc="0" normalizeH="0" baseline="0" noProof="0">
              <a:ln>
                <a:noFill/>
              </a:ln>
              <a:solidFill>
                <a:srgbClr val="000000"/>
              </a:solidFill>
              <a:effectLst/>
              <a:uLnTx/>
              <a:uFillTx/>
              <a:latin typeface="+mn-lt"/>
              <a:ea typeface="SimSun"/>
              <a:cs typeface="+mn-cs"/>
            </a:endParaRP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3200" b="0" i="0" u="none" strike="noStrike" kern="1200" cap="none" spc="0" normalizeH="0" baseline="0" noProof="0">
              <a:ln>
                <a:noFill/>
              </a:ln>
              <a:solidFill>
                <a:srgbClr val="000000"/>
              </a:solidFill>
              <a:effectLst/>
              <a:uLnTx/>
              <a:uFillTx/>
              <a:latin typeface="+mn-lt"/>
              <a:ea typeface="SimSun"/>
              <a:cs typeface="+mn-cs"/>
            </a:endParaRP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3200" b="0" i="0" u="none" strike="noStrike" kern="1200" cap="none" spc="0" normalizeH="0" baseline="0" noProof="0">
              <a:ln>
                <a:noFill/>
              </a:ln>
              <a:solidFill>
                <a:srgbClr val="000000"/>
              </a:solidFill>
              <a:effectLst/>
              <a:uLnTx/>
              <a:uFillTx/>
              <a:latin typeface="+mn-lt"/>
              <a:ea typeface="SimSun"/>
              <a:cs typeface="+mn-cs"/>
            </a:endParaRP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3200" b="0" i="0" u="none" strike="noStrike" kern="1200" cap="none" spc="0" normalizeH="0" baseline="0" noProof="0">
              <a:ln>
                <a:noFill/>
              </a:ln>
              <a:solidFill>
                <a:srgbClr val="000000"/>
              </a:solidFill>
              <a:effectLst/>
              <a:uLnTx/>
              <a:uFillTx/>
              <a:latin typeface="+mn-lt"/>
              <a:ea typeface="SimSun"/>
              <a:cs typeface="+mn-cs"/>
            </a:endParaRP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3200" b="0" i="0" u="none" strike="noStrike" kern="1200" cap="none" spc="0" normalizeH="0" baseline="0" noProof="0">
              <a:ln>
                <a:noFill/>
              </a:ln>
              <a:solidFill>
                <a:srgbClr val="000000"/>
              </a:solidFill>
              <a:effectLst/>
              <a:uLnTx/>
              <a:uFillTx/>
              <a:latin typeface="+mn-lt"/>
              <a:ea typeface="SimSun"/>
              <a:cs typeface="+mn-cs"/>
            </a:endParaRP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1600" b="0" i="0" u="none" strike="noStrike" kern="1200" cap="none" spc="0" normalizeH="0" baseline="0" noProof="0">
              <a:ln>
                <a:noFill/>
              </a:ln>
              <a:solidFill>
                <a:srgbClr val="000000"/>
              </a:solidFill>
              <a:effectLst/>
              <a:uLnTx/>
              <a:uFillTx/>
              <a:latin typeface="+mn-lt"/>
              <a:ea typeface="SimSun"/>
              <a:cs typeface="+mn-cs"/>
            </a:endParaRP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1600" b="0" i="0" u="none" strike="noStrike" kern="1200" cap="none" spc="0" normalizeH="0" baseline="0" noProof="0">
              <a:ln>
                <a:noFill/>
              </a:ln>
              <a:solidFill>
                <a:srgbClr val="000000"/>
              </a:solidFill>
              <a:effectLst/>
              <a:uLnTx/>
              <a:uFillTx/>
              <a:latin typeface="+mn-lt"/>
              <a:ea typeface="SimSun"/>
              <a:cs typeface="+mn-cs"/>
            </a:endParaRP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1600" b="0" i="0" u="none" strike="noStrike" kern="1200" cap="none" spc="0" normalizeH="0" baseline="0" noProof="0">
              <a:ln>
                <a:noFill/>
              </a:ln>
              <a:solidFill>
                <a:srgbClr val="000000"/>
              </a:solidFill>
              <a:effectLst/>
              <a:uLnTx/>
              <a:uFillTx/>
              <a:latin typeface="+mn-lt"/>
              <a:ea typeface="SimSun"/>
              <a:cs typeface="+mn-cs"/>
            </a:endParaRP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1200" b="0" i="0" u="none" strike="noStrike" kern="1200" cap="none" spc="0" normalizeH="0" baseline="0" noProof="0">
                <a:ln>
                  <a:noFill/>
                </a:ln>
                <a:solidFill>
                  <a:srgbClr val="000000"/>
                </a:solidFill>
                <a:effectLst/>
                <a:uLnTx/>
                <a:uFillTx/>
                <a:latin typeface="+mn-lt"/>
                <a:ea typeface="SimSun"/>
                <a:cs typeface="+mn-cs"/>
              </a:rPr>
              <a:t>Image: Audience experiencing Beat Blocks flooring at the Roundhouse October 2022 – credit Adrian Bossey</a:t>
            </a: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4000" b="0" i="0" u="none" strike="noStrike" kern="1200" cap="none" spc="0" normalizeH="0" baseline="0" noProof="0">
              <a:ln>
                <a:noFill/>
              </a:ln>
              <a:solidFill>
                <a:srgbClr val="000000"/>
              </a:solidFill>
              <a:effectLst/>
              <a:uLnTx/>
              <a:uFillTx/>
              <a:latin typeface="+mn-lt"/>
              <a:ea typeface="SimSun"/>
              <a:cs typeface="+mn-cs"/>
            </a:endParaRPr>
          </a:p>
          <a:p>
            <a:pPr marL="0" marR="0" lvl="0" indent="0" algn="ctr" defTabSz="449263" rtl="0" eaLnBrk="1" fontAlgn="base" latinLnBrk="0" hangingPunct="0">
              <a:lnSpc>
                <a:spcPct val="102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GB" sz="4000" b="1" i="0" u="none" strike="noStrike" kern="1200" cap="none" spc="0" normalizeH="0" baseline="0" noProof="0">
              <a:ln>
                <a:noFill/>
              </a:ln>
              <a:solidFill>
                <a:srgbClr val="000000"/>
              </a:solidFill>
              <a:effectLst/>
              <a:uLnTx/>
              <a:uFillTx/>
              <a:latin typeface="Calibri" pitchFamily="32" charset="0"/>
              <a:ea typeface="SimSun"/>
              <a:cs typeface="+mn-cs"/>
            </a:endParaRPr>
          </a:p>
        </p:txBody>
      </p:sp>
      <p:pic>
        <p:nvPicPr>
          <p:cNvPr id="15362" name="Picture 2" descr="A group of people standing on Beat Blocks haptic flooring watching a performer on stage"/>
          <p:cNvPicPr>
            <a:picLocks noChangeAspect="1"/>
          </p:cNvPicPr>
          <p:nvPr/>
        </p:nvPicPr>
        <p:blipFill>
          <a:blip r:embed="rId3"/>
          <a:stretch>
            <a:fillRect/>
          </a:stretch>
        </p:blipFill>
        <p:spPr>
          <a:xfrm>
            <a:off x="1762125" y="2124075"/>
            <a:ext cx="6684963" cy="4451350"/>
          </a:xfrm>
          <a:prstGeom prst="rect">
            <a:avLst/>
          </a:prstGeom>
          <a:noFill/>
          <a:ln>
            <a:noFill/>
            <a:miter lim="800000"/>
          </a:ln>
        </p:spPr>
      </p:pic>
      <p:sp>
        <p:nvSpPr>
          <p:cNvPr id="15363" name="TextBox 3"/>
          <p:cNvSpPr txBox="1">
            <a:spLocks noGrp="1"/>
          </p:cNvSpPr>
          <p:nvPr>
            <p:ph type="title" idx="4294967295"/>
          </p:nvPr>
        </p:nvSpPr>
        <p:spPr>
          <a:xfrm>
            <a:off x="2339975" y="2266950"/>
            <a:ext cx="5400675" cy="563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49263" rtl="0" eaLnBrk="1" fontAlgn="base" latinLnBrk="0" hangingPunct="0">
              <a:lnSpc>
                <a:spcPct val="102000"/>
              </a:lnSpc>
              <a:spcBef>
                <a:spcPct val="0"/>
              </a:spcBef>
              <a:spcAft>
                <a:spcPct val="0"/>
              </a:spcAft>
              <a:buClrTx/>
              <a:buSzTx/>
              <a:buFont typeface="Times New Roman" pitchFamily="18" charset="0"/>
              <a:buNone/>
              <a:tabLst/>
              <a:defRPr/>
            </a:pPr>
            <a:r>
              <a:rPr kumimoji="0" lang="en-GB" sz="3200" b="1" i="0" u="none" strike="noStrike" kern="1200" cap="none" spc="0" normalizeH="0" baseline="0" noProof="0" dirty="0">
                <a:ln>
                  <a:noFill/>
                </a:ln>
                <a:solidFill>
                  <a:schemeClr val="bg1"/>
                </a:solidFill>
                <a:effectLst/>
                <a:uLnTx/>
                <a:uFillTx/>
                <a:latin typeface="+mn-lt"/>
                <a:ea typeface="SimSun" pitchFamily="2" charset="-122"/>
                <a:cs typeface="+mn-cs"/>
              </a:rPr>
              <a:t>AEME Forum 6</a:t>
            </a:r>
            <a:r>
              <a:rPr kumimoji="0" lang="en-GB" sz="3200" b="1" i="0" u="none" strike="noStrike" kern="1200" cap="none" spc="0" normalizeH="0" baseline="30000" noProof="0" dirty="0">
                <a:ln>
                  <a:noFill/>
                </a:ln>
                <a:solidFill>
                  <a:schemeClr val="bg1"/>
                </a:solidFill>
                <a:effectLst/>
                <a:uLnTx/>
                <a:uFillTx/>
                <a:latin typeface="+mn-lt"/>
                <a:ea typeface="SimSun" pitchFamily="2" charset="-122"/>
                <a:cs typeface="+mn-cs"/>
              </a:rPr>
              <a:t>th</a:t>
            </a:r>
            <a:r>
              <a:rPr kumimoji="0" lang="en-GB" sz="3200" b="1" i="0" u="none" strike="noStrike" kern="1200" cap="none" spc="0" normalizeH="0" baseline="0" noProof="0" dirty="0">
                <a:ln>
                  <a:noFill/>
                </a:ln>
                <a:solidFill>
                  <a:schemeClr val="bg1"/>
                </a:solidFill>
                <a:effectLst/>
                <a:uLnTx/>
                <a:uFillTx/>
                <a:latin typeface="+mn-lt"/>
                <a:ea typeface="SimSun" pitchFamily="2" charset="-122"/>
                <a:cs typeface="+mn-cs"/>
              </a:rPr>
              <a:t> July 2023</a:t>
            </a:r>
          </a:p>
        </p:txBody>
      </p:sp>
      <p:sp>
        <p:nvSpPr>
          <p:cNvPr id="15364" name="TextBox 4"/>
          <p:cNvSpPr txBox="1"/>
          <p:nvPr/>
        </p:nvSpPr>
        <p:spPr>
          <a:xfrm>
            <a:off x="3671888" y="5795963"/>
            <a:ext cx="3097212" cy="862012"/>
          </a:xfrm>
          <a:prstGeom prst="rect">
            <a:avLst/>
          </a:prstGeom>
          <a:noFill/>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defRPr/>
            </a:pPr>
            <a:r>
              <a:rPr kumimoji="0" lang="en-GB" sz="3200" b="0" i="0" u="none" strike="noStrike" kern="1200" cap="none" spc="0" normalizeH="0" baseline="0" noProof="0">
                <a:ln>
                  <a:noFill/>
                </a:ln>
                <a:solidFill>
                  <a:schemeClr val="bg1"/>
                </a:solidFill>
                <a:effectLst/>
                <a:uLnTx/>
                <a:uFillTx/>
                <a:latin typeface="+mn-lt"/>
                <a:ea typeface="SimSun" pitchFamily="2" charset="-122"/>
                <a:cs typeface="+mn-cs"/>
              </a:rPr>
              <a:t>Adrian Bossey</a:t>
            </a:r>
          </a:p>
          <a:p>
            <a:pPr marL="0" marR="0" lvl="0" indent="0" algn="l" defTabSz="449263"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SimSun" pitchFamily="2" charset="-122"/>
              <a:cs typeface="+mn-cs"/>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Liveness</a:t>
            </a:r>
          </a:p>
        </p:txBody>
      </p:sp>
      <p:sp>
        <p:nvSpPr>
          <p:cNvPr id="26626"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b="1" i="1">
                <a:ea typeface="Times New Roman" panose="02020603050405020304" pitchFamily="18" charset="0"/>
              </a:rPr>
              <a:t>“The quality or state of being live” </a:t>
            </a:r>
            <a:r>
              <a:rPr lang="en-GB" altLang="en-US" sz="2000">
                <a:ea typeface="Times New Roman" panose="02020603050405020304" pitchFamily="18" charset="0"/>
              </a:rPr>
              <a:t>(Merriam-Webster Dictionary, 2023)</a:t>
            </a:r>
          </a:p>
          <a:p>
            <a:pPr marL="457200" lvl="0" indent="-457200">
              <a:buFont typeface="Arial"/>
              <a:buChar char="•"/>
            </a:pPr>
            <a:r>
              <a:rPr lang="en-GB" altLang="en-US" b="1" i="1">
                <a:ea typeface="Times New Roman" panose="02020603050405020304" pitchFamily="18" charset="0"/>
              </a:rPr>
              <a:t>“A performance, </a:t>
            </a:r>
            <a:r>
              <a:rPr lang="en-GB" altLang="en-US" b="1" i="1">
                <a:solidFill>
                  <a:srgbClr val="C00000"/>
                </a:solidFill>
                <a:ea typeface="Times New Roman" panose="02020603050405020304" pitchFamily="18" charset="0"/>
              </a:rPr>
              <a:t>heard or watched </a:t>
            </a:r>
            <a:r>
              <a:rPr lang="en-GB" altLang="en-US" b="1" i="1">
                <a:ea typeface="Times New Roman" panose="02020603050405020304" pitchFamily="18" charset="0"/>
              </a:rPr>
              <a:t>at the time of its occurrence, as distinguished from one recorded on film, tape, etc”</a:t>
            </a:r>
            <a:r>
              <a:rPr lang="en-GB" altLang="en-US" b="1" i="1"/>
              <a:t> </a:t>
            </a:r>
            <a:r>
              <a:rPr lang="en-GB" altLang="en-US" sz="2000"/>
              <a:t>(</a:t>
            </a:r>
            <a:r>
              <a:rPr lang="en-GB" altLang="en-US" sz="2000">
                <a:ea typeface="Times New Roman" panose="02020603050405020304" pitchFamily="18" charset="0"/>
              </a:rPr>
              <a:t>Oxford English Dictionary) </a:t>
            </a:r>
            <a:endParaRPr lang="en-GB" altLang="en-US" sz="2000"/>
          </a:p>
          <a:p>
            <a:pPr marL="457200" lvl="0" indent="-457200">
              <a:buFont typeface="Arial"/>
              <a:buChar char="•"/>
            </a:pPr>
            <a:r>
              <a:rPr lang="en-GB" altLang="en-US">
                <a:ea typeface="Times New Roman" panose="02020603050405020304" pitchFamily="18" charset="0"/>
              </a:rPr>
              <a:t>Covers a range of mediums including television, theatre, and live music</a:t>
            </a:r>
          </a:p>
          <a:p>
            <a:pPr marL="457200" lvl="0" indent="-457200">
              <a:buFont typeface="Arial"/>
              <a:buChar char="•"/>
            </a:pPr>
            <a:r>
              <a:rPr lang="en-GB" altLang="en-US">
                <a:ea typeface="Times New Roman" panose="02020603050405020304" pitchFamily="18" charset="0"/>
              </a:rPr>
              <a:t>Requires the presence of both audience members and performers, however, do all parties need to be physically co-located at a moment in time? </a:t>
            </a:r>
          </a:p>
          <a:p>
            <a:pPr marL="457200" lvl="0" indent="-457200">
              <a:buFont typeface="Arial"/>
              <a:buChar char="•"/>
            </a:pPr>
            <a:endParaRPr lang="en-US"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0"/>
            <a:ext cx="10080625" cy="1331913"/>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GB" sz="4000" b="1" i="0" u="none" strike="noStrike" kern="0" cap="none" spc="0" normalizeH="0" baseline="0" noProof="0">
                <a:ln>
                  <a:noFill/>
                </a:ln>
                <a:solidFill>
                  <a:schemeClr val="accent6"/>
                </a:solidFill>
                <a:effectLst/>
                <a:uLnTx/>
                <a:uFillTx/>
                <a:latin typeface="+mj-lt"/>
                <a:ea typeface="Times New Roman" panose="02020603050405020304" pitchFamily="18" charset="0"/>
                <a:cs typeface="+mj-cs"/>
              </a:rPr>
              <a:t>Two main conflicting viewpoints</a:t>
            </a:r>
            <a:endParaRPr kumimoji="0" lang="en-US" sz="4000" b="1" i="0" u="none" strike="noStrike" kern="0" cap="none" spc="0" normalizeH="0" baseline="0" noProof="0">
              <a:ln>
                <a:noFill/>
              </a:ln>
              <a:solidFill>
                <a:schemeClr val="accent6"/>
              </a:solidFill>
              <a:effectLst/>
              <a:uLnTx/>
              <a:uFillTx/>
              <a:latin typeface="+mj-lt"/>
              <a:ea typeface="+mj-ea"/>
              <a:cs typeface="+mj-cs"/>
            </a:endParaRPr>
          </a:p>
        </p:txBody>
      </p:sp>
      <p:sp>
        <p:nvSpPr>
          <p:cNvPr id="27650" name="Content Placeholder 2"/>
          <p:cNvSpPr>
            <a:spLocks noGrp="1"/>
          </p:cNvSpPr>
          <p:nvPr>
            <p:ph idx="1"/>
          </p:nvPr>
        </p:nvSpPr>
        <p:spPr>
          <a:xfrm>
            <a:off x="0" y="1331913"/>
            <a:ext cx="10080625" cy="6227762"/>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b="1">
                <a:ea typeface="Times New Roman" panose="02020603050405020304" pitchFamily="18" charset="0"/>
              </a:rPr>
              <a:t>1. </a:t>
            </a:r>
            <a:r>
              <a:rPr lang="en-GB" altLang="en-US" b="1" i="1">
                <a:ea typeface="Times New Roman" panose="02020603050405020304" pitchFamily="18" charset="0"/>
              </a:rPr>
              <a:t>“Performance’s only life is in the present (it) cannot be saved, recorded (or) documented” </a:t>
            </a:r>
            <a:r>
              <a:rPr lang="en-GB" altLang="en-US" sz="2000">
                <a:ea typeface="Times New Roman" panose="02020603050405020304" pitchFamily="18" charset="0"/>
              </a:rPr>
              <a:t>Phelan (1993:146) </a:t>
            </a:r>
            <a:r>
              <a:rPr lang="en-GB" altLang="en-US">
                <a:ea typeface="Times New Roman" panose="02020603050405020304" pitchFamily="18" charset="0"/>
              </a:rPr>
              <a:t>so live music requires physical, geographical, and timely co-presence of musician and audience </a:t>
            </a:r>
            <a:r>
              <a:rPr lang="en-GB" altLang="en-US" sz="2000">
                <a:ea typeface="Times New Roman" panose="02020603050405020304" pitchFamily="18" charset="0"/>
              </a:rPr>
              <a:t>(Tsangaris, 2020) </a:t>
            </a:r>
          </a:p>
          <a:p>
            <a:pPr marL="457200" lvl="0" indent="-457200">
              <a:buFont typeface="Arial"/>
              <a:buChar char="•"/>
            </a:pPr>
            <a:r>
              <a:rPr lang="en-GB" altLang="en-US" b="1">
                <a:ea typeface="Times New Roman" panose="02020603050405020304" pitchFamily="18" charset="0"/>
              </a:rPr>
              <a:t>2. </a:t>
            </a:r>
            <a:r>
              <a:rPr lang="en-GB" altLang="en-US">
                <a:ea typeface="Times New Roman" panose="02020603050405020304" pitchFamily="18" charset="0"/>
              </a:rPr>
              <a:t>Liveness </a:t>
            </a:r>
            <a:r>
              <a:rPr lang="en-GB" altLang="en-US" b="1" i="1">
                <a:ea typeface="Times New Roman" panose="02020603050405020304" pitchFamily="18" charset="0"/>
              </a:rPr>
              <a:t>“is not an absolute condition”</a:t>
            </a:r>
            <a:r>
              <a:rPr lang="en-GB" altLang="en-US">
                <a:ea typeface="Times New Roman" panose="02020603050405020304" pitchFamily="18" charset="0"/>
              </a:rPr>
              <a:t> so performances may include both live and ICT enhanced elements </a:t>
            </a:r>
            <a:r>
              <a:rPr lang="en-GB" altLang="en-US" sz="2000">
                <a:ea typeface="Times New Roman" panose="02020603050405020304" pitchFamily="18" charset="0"/>
              </a:rPr>
              <a:t>(Auslander 2008:109)</a:t>
            </a:r>
          </a:p>
          <a:p>
            <a:pPr marL="457200" lvl="0" indent="-457200">
              <a:buFont typeface="Arial"/>
              <a:buChar char="•"/>
            </a:pPr>
            <a:r>
              <a:rPr lang="en-GB" altLang="en-US" b="1">
                <a:ea typeface="Times New Roman" panose="02020603050405020304" pitchFamily="18" charset="0"/>
              </a:rPr>
              <a:t>2A. </a:t>
            </a:r>
            <a:r>
              <a:rPr lang="en-GB" altLang="en-US">
                <a:ea typeface="Times New Roman" panose="02020603050405020304" pitchFamily="18" charset="0"/>
              </a:rPr>
              <a:t>Digital liveness is a way of </a:t>
            </a:r>
            <a:r>
              <a:rPr lang="en-GB" altLang="en-US" b="1" i="1">
                <a:ea typeface="Times New Roman" panose="02020603050405020304" pitchFamily="18" charset="0"/>
              </a:rPr>
              <a:t>“being involved with something”</a:t>
            </a:r>
            <a:r>
              <a:rPr lang="en-GB" altLang="en-US">
                <a:ea typeface="Times New Roman" panose="02020603050405020304" pitchFamily="18" charset="0"/>
              </a:rPr>
              <a:t> </a:t>
            </a:r>
            <a:r>
              <a:rPr lang="en-GB" altLang="en-US" sz="2000">
                <a:ea typeface="Times New Roman" panose="02020603050405020304" pitchFamily="18" charset="0"/>
              </a:rPr>
              <a:t>(Auslander, 2012: 10) </a:t>
            </a:r>
            <a:r>
              <a:rPr lang="en-GB" altLang="en-US">
                <a:ea typeface="Times New Roman" panose="02020603050405020304" pitchFamily="18" charset="0"/>
              </a:rPr>
              <a:t>wherein audiences experience liveness when they consciously accept ICT enhanced performances as live in response to their positioning as being live</a:t>
            </a:r>
          </a:p>
          <a:p>
            <a:pPr marL="457200" lvl="0" indent="-457200">
              <a:buFont typeface="Arial"/>
              <a:buChar char="•"/>
            </a:pPr>
            <a:endParaRPr lang="en-US"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Time and Place?</a:t>
            </a:r>
          </a:p>
        </p:txBody>
      </p:sp>
      <p:sp>
        <p:nvSpPr>
          <p:cNvPr id="28674"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ea typeface="Times New Roman" panose="02020603050405020304" pitchFamily="18" charset="0"/>
              </a:rPr>
              <a:t>So, ‘Live’ could now mean a virtual event free of restrictions of time and place Mallinder </a:t>
            </a:r>
            <a:r>
              <a:rPr lang="en-GB" altLang="en-US" sz="2000">
                <a:ea typeface="Times New Roman" panose="02020603050405020304" pitchFamily="18" charset="0"/>
              </a:rPr>
              <a:t>(2020)</a:t>
            </a:r>
          </a:p>
          <a:p>
            <a:pPr marL="457200" lvl="0" indent="-457200">
              <a:buFont typeface="Arial"/>
              <a:buChar char="•"/>
            </a:pPr>
            <a:r>
              <a:rPr lang="en-GB" altLang="en-US">
                <a:ea typeface="Times New Roman" panose="02020603050405020304" pitchFamily="18" charset="0"/>
              </a:rPr>
              <a:t>Sanden </a:t>
            </a:r>
            <a:r>
              <a:rPr lang="en-GB" altLang="en-US" sz="2000">
                <a:ea typeface="Times New Roman" panose="02020603050405020304" pitchFamily="18" charset="0"/>
              </a:rPr>
              <a:t>(2019: 180) </a:t>
            </a:r>
            <a:r>
              <a:rPr lang="en-GB" altLang="en-US">
                <a:ea typeface="Times New Roman" panose="02020603050405020304" pitchFamily="18" charset="0"/>
              </a:rPr>
              <a:t>proposes a category of ‘virtual liveness’ to describe mediated experiences and considers liveness to be functioning in this scenario as a “conceptual and perceptual” signifier</a:t>
            </a:r>
          </a:p>
          <a:p>
            <a:pPr marL="457200" lvl="0" indent="-457200">
              <a:buFont typeface="Arial"/>
              <a:buChar char="•"/>
            </a:pPr>
            <a:r>
              <a:rPr lang="en-GB" altLang="en-US" b="1" i="1">
                <a:ea typeface="Times New Roman" panose="02020603050405020304" pitchFamily="18" charset="0"/>
              </a:rPr>
              <a:t>“What distinguishes this age from its precursors is the ways computing devices can create an interface between producers and consumers of performance frequently and intensely, so as to generate a new paradigm of liveness” </a:t>
            </a:r>
            <a:r>
              <a:rPr lang="en-GB" altLang="en-US" sz="2000">
                <a:ea typeface="Times New Roman" panose="02020603050405020304" pitchFamily="18" charset="0"/>
              </a:rPr>
              <a:t>(Kim 2017: 5) </a:t>
            </a:r>
          </a:p>
          <a:p>
            <a:pPr marL="457200" lvl="0" indent="-457200">
              <a:buFont typeface="Arial"/>
              <a:buChar char="•"/>
            </a:pPr>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Is it just sound and vision?</a:t>
            </a:r>
          </a:p>
        </p:txBody>
      </p:sp>
      <p:sp>
        <p:nvSpPr>
          <p:cNvPr id="29698"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ea typeface="Times New Roman" panose="02020603050405020304" pitchFamily="18" charset="0"/>
              </a:rPr>
              <a:t>Auslander </a:t>
            </a:r>
            <a:r>
              <a:rPr lang="en-GB" altLang="en-US" sz="2000">
                <a:ea typeface="Times New Roman" panose="02020603050405020304" pitchFamily="18" charset="0"/>
              </a:rPr>
              <a:t>(2008: 56), </a:t>
            </a:r>
            <a:r>
              <a:rPr lang="en-GB" altLang="en-US">
                <a:ea typeface="Times New Roman" panose="02020603050405020304" pitchFamily="18" charset="0"/>
              </a:rPr>
              <a:t>Dixon et al, </a:t>
            </a:r>
            <a:r>
              <a:rPr lang="en-GB" altLang="en-US" sz="2000">
                <a:ea typeface="Times New Roman" panose="02020603050405020304" pitchFamily="18" charset="0"/>
              </a:rPr>
              <a:t>(2015) </a:t>
            </a:r>
            <a:r>
              <a:rPr lang="en-GB" altLang="en-US">
                <a:ea typeface="Times New Roman" panose="02020603050405020304" pitchFamily="18" charset="0"/>
              </a:rPr>
              <a:t>and Sanden </a:t>
            </a:r>
            <a:r>
              <a:rPr lang="en-GB" altLang="en-US" sz="2000">
                <a:ea typeface="Times New Roman" panose="02020603050405020304" pitchFamily="18" charset="0"/>
              </a:rPr>
              <a:t>(2019), </a:t>
            </a:r>
            <a:r>
              <a:rPr lang="en-GB" altLang="en-US">
                <a:ea typeface="Times New Roman" panose="02020603050405020304" pitchFamily="18" charset="0"/>
              </a:rPr>
              <a:t>mainly describe the mediatisation of live content via ICT emanating from the third ‘digital’ industrial revolution, including the internet </a:t>
            </a:r>
          </a:p>
          <a:p>
            <a:pPr marL="457200" lvl="0" indent="-457200">
              <a:buFont typeface="Arial"/>
              <a:buChar char="•"/>
            </a:pPr>
            <a:r>
              <a:rPr lang="en-GB" altLang="en-US">
                <a:ea typeface="Times New Roman" panose="02020603050405020304" pitchFamily="18" charset="0"/>
              </a:rPr>
              <a:t>AND </a:t>
            </a:r>
            <a:r>
              <a:rPr lang="en-GB" altLang="en-US" b="1">
                <a:solidFill>
                  <a:srgbClr val="C00000"/>
                </a:solidFill>
                <a:ea typeface="Times New Roman" panose="02020603050405020304" pitchFamily="18" charset="0"/>
              </a:rPr>
              <a:t>relating to the senses of sight and hearing </a:t>
            </a:r>
          </a:p>
          <a:p>
            <a:pPr marL="457200" lvl="0" indent="-457200">
              <a:buFont typeface="Arial"/>
              <a:buChar char="•"/>
            </a:pPr>
            <a:r>
              <a:rPr lang="en-GB" altLang="en-US">
                <a:ea typeface="Times New Roman" panose="02020603050405020304" pitchFamily="18" charset="0"/>
              </a:rPr>
              <a:t>They can therefore be characterised as predominantly considering a state of ‘liveness 3.0’. </a:t>
            </a:r>
          </a:p>
          <a:p>
            <a:pPr marL="457200" lvl="0" indent="-457200">
              <a:buFont typeface="Arial"/>
              <a:buChar char="•"/>
            </a:pPr>
            <a:endParaRPr lang="en-US"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A higher state of mediatisation?</a:t>
            </a:r>
          </a:p>
        </p:txBody>
      </p:sp>
      <p:sp>
        <p:nvSpPr>
          <p:cNvPr id="30722"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ea typeface="Times New Roman" panose="02020603050405020304" pitchFamily="18" charset="0"/>
              </a:rPr>
              <a:t>Industry 4.0 can impact on a greater range of senses than non-enhanced performances </a:t>
            </a:r>
          </a:p>
          <a:p>
            <a:pPr marL="457200" lvl="0" indent="-457200">
              <a:buFont typeface="Arial"/>
              <a:buChar char="•"/>
            </a:pPr>
            <a:r>
              <a:rPr lang="en-GB" altLang="en-US">
                <a:ea typeface="Times New Roman" panose="02020603050405020304" pitchFamily="18" charset="0"/>
              </a:rPr>
              <a:t>Audience members simultaneously enjoy ‘classic liveness’ and experience new facets of performance </a:t>
            </a:r>
          </a:p>
          <a:p>
            <a:pPr marL="457200" lvl="0" indent="-457200">
              <a:buFont typeface="Arial"/>
              <a:buChar char="•"/>
            </a:pPr>
            <a:r>
              <a:rPr lang="en-GB" altLang="en-US">
                <a:ea typeface="Times New Roman" panose="02020603050405020304" pitchFamily="18" charset="0"/>
              </a:rPr>
              <a:t>Further augmenting a live performance as opposed to enhancing what already exists EG hearing loops </a:t>
            </a:r>
          </a:p>
          <a:p>
            <a:pPr marL="457200" lvl="0" indent="-457200">
              <a:buFont typeface="Arial"/>
              <a:buChar char="•"/>
            </a:pPr>
            <a:r>
              <a:rPr lang="en-GB" altLang="en-US">
                <a:ea typeface="Times New Roman" panose="02020603050405020304" pitchFamily="18" charset="0"/>
              </a:rPr>
              <a:t>Potentially creating a more inclusive position </a:t>
            </a:r>
          </a:p>
          <a:p>
            <a:pPr marL="457200" lvl="0" indent="-457200">
              <a:buFont typeface="Arial"/>
              <a:buChar char="•"/>
            </a:pPr>
            <a:r>
              <a:rPr lang="en-GB" altLang="en-US">
                <a:ea typeface="Times New Roman" panose="02020603050405020304" pitchFamily="18" charset="0"/>
              </a:rPr>
              <a:t>Perhaps enabling a higher state of liveness than can be achieved via face-to-face engagement</a:t>
            </a:r>
            <a:endParaRPr lang="en-GB" altLang="en-US">
              <a:ea typeface="Arial"/>
            </a:endParaRPr>
          </a:p>
          <a:p>
            <a:pPr marL="457200" lvl="0" indent="-457200">
              <a:buFont typeface="Arial"/>
              <a:buChar char="•"/>
            </a:pPr>
            <a:r>
              <a:rPr lang="en-GB" altLang="en-US">
                <a:ea typeface="Arial"/>
              </a:rPr>
              <a:t>AND/OR introducing new physical or biological sensations to virtual events?</a:t>
            </a:r>
            <a:endParaRPr lang="en-GB" altLang="en-US">
              <a:ea typeface="Times New Roman" panose="02020603050405020304" pitchFamily="18" charset="0"/>
            </a:endParaRPr>
          </a:p>
          <a:p>
            <a:pPr marL="457200" lvl="0" indent="-457200">
              <a:buFont typeface="Arial"/>
              <a:buChar char="•"/>
            </a:pPr>
            <a:endParaRPr lang="en-US"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Liveness 4.0</a:t>
            </a:r>
          </a:p>
        </p:txBody>
      </p:sp>
      <p:sp>
        <p:nvSpPr>
          <p:cNvPr id="31746"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ea typeface="Arial"/>
              </a:rPr>
              <a:t>Innovation pertaining to the senses of taste, smell, heat, or body location may also inform the ICT enhanced future of music festivals and other hybrid or virtual events</a:t>
            </a:r>
          </a:p>
          <a:p>
            <a:pPr marL="457200" lvl="0" indent="-457200">
              <a:buFont typeface="Arial"/>
              <a:buChar char="•"/>
            </a:pPr>
            <a:r>
              <a:rPr lang="en-GB" altLang="en-US">
                <a:ea typeface="Times New Roman" panose="02020603050405020304" pitchFamily="18" charset="0"/>
              </a:rPr>
              <a:t>Haptic technologies can be contextualised as belonging to Schwab’s concept of “Industry 4.0” </a:t>
            </a:r>
            <a:r>
              <a:rPr lang="en-GB" altLang="en-US" sz="2000">
                <a:ea typeface="Times New Roman" panose="02020603050405020304" pitchFamily="18" charset="0"/>
              </a:rPr>
              <a:t>(2016: 12) </a:t>
            </a:r>
            <a:r>
              <a:rPr lang="en-GB" altLang="en-US">
                <a:ea typeface="Arial"/>
              </a:rPr>
              <a:t>within hybrid and virtual events</a:t>
            </a:r>
          </a:p>
          <a:p>
            <a:pPr marL="457200" lvl="0" indent="-457200">
              <a:buFont typeface="Arial"/>
              <a:buChar char="•"/>
            </a:pPr>
            <a:r>
              <a:rPr lang="en-GB" altLang="en-US">
                <a:ea typeface="Times New Roman" panose="02020603050405020304" pitchFamily="18" charset="0"/>
              </a:rPr>
              <a:t>Building on Kim’s contention </a:t>
            </a:r>
            <a:r>
              <a:rPr lang="en-GB" altLang="en-US" sz="2000">
                <a:ea typeface="Times New Roman" panose="02020603050405020304" pitchFamily="18" charset="0"/>
              </a:rPr>
              <a:t>(2017) </a:t>
            </a:r>
            <a:r>
              <a:rPr lang="en-GB" altLang="en-US">
                <a:ea typeface="Times New Roman" panose="02020603050405020304" pitchFamily="18" charset="0"/>
              </a:rPr>
              <a:t>that a new age brings a new paradigm of liveness, it is proposed that </a:t>
            </a:r>
            <a:r>
              <a:rPr lang="en-GB" altLang="en-US" b="1">
                <a:ea typeface="Times New Roman" panose="02020603050405020304" pitchFamily="18" charset="0"/>
              </a:rPr>
              <a:t>a new concept of ‘liveness 4:0’ is required to consider ICT enhanced augmentation in both physical and biological domains</a:t>
            </a:r>
            <a:endParaRPr lang="en-US"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But, What About Communitas</a:t>
            </a:r>
            <a:endParaRPr kumimoji="0" lang="en-US" sz="4000" b="1" i="0" u="none" strike="noStrike" kern="0" cap="none" spc="0" normalizeH="0" baseline="0" noProof="0">
              <a:ln>
                <a:noFill/>
              </a:ln>
              <a:solidFill>
                <a:schemeClr val="accent6"/>
              </a:solidFill>
              <a:effectLst/>
              <a:uLnTx/>
              <a:uFillTx/>
              <a:latin typeface="+mj-lt"/>
              <a:ea typeface="+mj-ea"/>
              <a:cs typeface="+mj-cs"/>
            </a:endParaRPr>
          </a:p>
        </p:txBody>
      </p:sp>
      <p:sp>
        <p:nvSpPr>
          <p:cNvPr id="32770"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ea typeface="Times New Roman" panose="02020603050405020304" pitchFamily="18" charset="0"/>
              </a:rPr>
              <a:t>Adopting ‘liveness 4.0’ may enable a contemporary consideration of liveness pertaining to performances across all mediums of live performance</a:t>
            </a:r>
          </a:p>
          <a:p>
            <a:pPr marL="457200" lvl="0" indent="-457200">
              <a:buFont typeface="Arial"/>
              <a:buChar char="•"/>
            </a:pPr>
            <a:r>
              <a:rPr lang="en-GB" altLang="en-US">
                <a:ea typeface="Times New Roman" panose="02020603050405020304" pitchFamily="18" charset="0"/>
              </a:rPr>
              <a:t>Unplanned and indirect experiences at music festivals can be important to building communitas</a:t>
            </a:r>
          </a:p>
          <a:p>
            <a:pPr marL="457200" lvl="0" indent="-457200">
              <a:buFont typeface="Arial"/>
              <a:buChar char="•"/>
            </a:pPr>
            <a:r>
              <a:rPr lang="en-GB" altLang="en-US">
                <a:ea typeface="Times New Roman" panose="02020603050405020304" pitchFamily="18" charset="0"/>
              </a:rPr>
              <a:t>These are achievable via online engagement </a:t>
            </a:r>
            <a:r>
              <a:rPr lang="en-GB" altLang="en-US" sz="2000">
                <a:ea typeface="Times New Roman" panose="02020603050405020304" pitchFamily="18" charset="0"/>
              </a:rPr>
              <a:t>(Green 2023), </a:t>
            </a:r>
          </a:p>
          <a:p>
            <a:pPr marL="457200" lvl="0" indent="-457200">
              <a:buFont typeface="Arial"/>
              <a:buChar char="•"/>
            </a:pPr>
            <a:r>
              <a:rPr lang="en-GB" altLang="en-US">
                <a:ea typeface="Times New Roman" panose="02020603050405020304" pitchFamily="18" charset="0"/>
              </a:rPr>
              <a:t>Conversely, exclusion from feelings of communitas due to challenges around engaging with both on-site experiences and ICT are relevant to help fully conceptualise liveness for people who are Deaf or disabled</a:t>
            </a:r>
          </a:p>
          <a:p>
            <a:pPr marL="457200" lvl="0" indent="-457200">
              <a:buFont typeface="Arial"/>
              <a:buChar char="•"/>
            </a:pPr>
            <a:endParaRPr lang="en-US"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In Praise of Testing</a:t>
            </a:r>
          </a:p>
        </p:txBody>
      </p:sp>
      <p:sp>
        <p:nvSpPr>
          <p:cNvPr id="33794"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ea typeface="Times New Roman" panose="02020603050405020304" pitchFamily="18" charset="0"/>
              </a:rPr>
              <a:t>Perceptions of liveness relating to relevant bespoke ICT products which aim to improve accessibility for people who are Deaf or disabled are likely to impact upon their adoption</a:t>
            </a:r>
          </a:p>
          <a:p>
            <a:pPr marL="457200" lvl="0" indent="-457200">
              <a:buFont typeface="Arial"/>
              <a:buChar char="•"/>
            </a:pPr>
            <a:r>
              <a:rPr lang="en-GB" altLang="en-US">
                <a:ea typeface="Times New Roman" panose="02020603050405020304" pitchFamily="18" charset="0"/>
              </a:rPr>
              <a:t>This will likely occur</a:t>
            </a:r>
            <a:r>
              <a:rPr lang="en-GB" altLang="en-US">
                <a:ea typeface="Arial"/>
              </a:rPr>
              <a:t> within physical, hybrid and virtual formats</a:t>
            </a:r>
            <a:r>
              <a:rPr lang="en-GB" altLang="en-US">
                <a:ea typeface="Times New Roman" panose="02020603050405020304" pitchFamily="18" charset="0"/>
              </a:rPr>
              <a:t> regardless of any previous experience that respondents may have of using the ICT in question</a:t>
            </a:r>
          </a:p>
          <a:p>
            <a:pPr marL="457200" lvl="0" indent="-457200">
              <a:buFont typeface="Arial"/>
              <a:buChar char="•"/>
            </a:pPr>
            <a:r>
              <a:rPr lang="en-GB" altLang="en-US">
                <a:ea typeface="Times New Roman" panose="02020603050405020304" pitchFamily="18" charset="0"/>
              </a:rPr>
              <a:t>To better understand the potential uptake of digital, physical, and biological augmentations to live music, there is value in testing audience perceptions through case studies of individual technologies</a:t>
            </a:r>
          </a:p>
          <a:p>
            <a:pPr marL="457200" lvl="0" indent="-457200">
              <a:buFont typeface="Arial"/>
              <a:buChar char="•"/>
            </a:pPr>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A Small Pilot Case Study</a:t>
            </a:r>
          </a:p>
        </p:txBody>
      </p:sp>
      <p:sp>
        <p:nvSpPr>
          <p:cNvPr id="34818" name="Content Placeholder 2"/>
          <p:cNvSpPr>
            <a:spLocks noGrp="1" noChangeArrowheads="1"/>
          </p:cNvSpPr>
          <p:nvPr>
            <p:ph idx="1"/>
          </p:nvPr>
        </p:nvSpPr>
        <p:spPr>
          <a:xfrm>
            <a:off x="0" y="1558925"/>
            <a:ext cx="10080625" cy="6000750"/>
          </a:xfrm>
          <a:prstGeom prst="rect">
            <a:avLst/>
          </a:prstGeom>
          <a:solidFill>
            <a:srgbClr val="FFFF00">
              <a:alpha val="32941"/>
            </a:srgbClr>
          </a:solidFill>
        </p:spPr>
        <p:txBody>
          <a:bodyPr vert="horz" wrap="square" lIns="0" tIns="28080" rIns="0" bIns="0" numCol="1" anchor="t" anchorCtr="0" compatLnSpc="1">
            <a:prstTxWarp prst="textNoShape">
              <a:avLst/>
            </a:prstTxWarp>
          </a:bodyPr>
          <a:lstStyle/>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3200" b="0" i="0" u="none" strike="noStrike" kern="0" cap="none" spc="0" normalizeH="0" baseline="0" noProof="0">
                <a:ln>
                  <a:noFill/>
                </a:ln>
                <a:solidFill>
                  <a:srgbClr val="000000"/>
                </a:solidFill>
                <a:effectLst/>
                <a:uLnTx/>
                <a:uFillTx/>
                <a:latin typeface="+mn-lt"/>
                <a:ea typeface="Times New Roman" panose="02020603050405020304" pitchFamily="18" charset="0"/>
                <a:cs typeface="+mn-cs"/>
              </a:rPr>
              <a:t>On 7th October 2022, Seven tiles from the Beat Blocks</a:t>
            </a:r>
            <a:r>
              <a:rPr kumimoji="0" lang="en-GB" sz="3200" b="0" i="0" u="none" strike="noStrike" kern="1800" cap="none" spc="0" normalizeH="0" baseline="0" noProof="0">
                <a:ln>
                  <a:noFill/>
                </a:ln>
                <a:solidFill>
                  <a:srgbClr val="000000"/>
                </a:solidFill>
                <a:effectLst/>
                <a:uLnTx/>
                <a:uFillTx/>
                <a:latin typeface="+mn-lt"/>
                <a:ea typeface="Times New Roman" panose="02020603050405020304" pitchFamily="18" charset="0"/>
                <a:cs typeface="+mn-cs"/>
              </a:rPr>
              <a:t> haptic flooring system</a:t>
            </a:r>
            <a:r>
              <a:rPr kumimoji="0" lang="en-GB" sz="3200" b="0" i="0" u="none" strike="noStrike" kern="0" cap="none" spc="0" normalizeH="0" baseline="0" noProof="0">
                <a:ln>
                  <a:noFill/>
                </a:ln>
                <a:solidFill>
                  <a:srgbClr val="000000"/>
                </a:solidFill>
                <a:effectLst/>
                <a:uLnTx/>
                <a:uFillTx/>
                <a:latin typeface="+mn-lt"/>
                <a:ea typeface="Times New Roman" panose="02020603050405020304" pitchFamily="18" charset="0"/>
                <a:cs typeface="+mn-cs"/>
              </a:rPr>
              <a:t> were installed on the BBC Introducing Stage at Vice UK's Rising Festival at the Roundhouse, London</a:t>
            </a: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3200" b="0" i="0" u="none" strike="noStrike" kern="0" cap="none" spc="0" normalizeH="0" baseline="0" noProof="0">
                <a:ln>
                  <a:noFill/>
                </a:ln>
                <a:solidFill>
                  <a:srgbClr val="000000"/>
                </a:solidFill>
                <a:effectLst/>
                <a:uLnTx/>
                <a:uFillTx/>
                <a:latin typeface="+mn-lt"/>
                <a:ea typeface="Times New Roman" panose="02020603050405020304" pitchFamily="18" charset="0"/>
                <a:cs typeface="+mn-cs"/>
              </a:rPr>
              <a:t>An on-line questionnaire explored audience perceptions regarding the degree to which Beat Blocks enhanced their appreciation of a performance, sense of communitas, sense of inclusion and feelings of authenticity in terms of ‘liveness’ relating to a music performance </a:t>
            </a: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US" altLang="en-US" sz="3200" b="0" i="0" u="none" strike="noStrike" kern="0" cap="none" spc="0" normalizeH="0" baseline="0" noProof="0">
              <a:ln>
                <a:noFill/>
              </a:ln>
              <a:solidFill>
                <a:srgbClr val="000000"/>
              </a:solidFill>
              <a:effectLst/>
              <a:uLnTx/>
              <a:uFillTx/>
              <a:latin typeface="+mn-lt"/>
              <a:ea typeface="+mn-ea"/>
              <a:cs typeface="+mn-cs"/>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Method</a:t>
            </a:r>
          </a:p>
        </p:txBody>
      </p:sp>
      <p:sp>
        <p:nvSpPr>
          <p:cNvPr id="35842"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lvl="0">
              <a:buFont typeface="Arial"/>
              <a:buChar char="•"/>
            </a:pPr>
            <a:r>
              <a:rPr>
                <a:ea typeface="Times New Roman" panose="02020603050405020304" pitchFamily="18" charset="0"/>
              </a:rPr>
              <a:t>Closed questions elucidated quantitative using seven-point Likert scales, which were then collapsed </a:t>
            </a:r>
          </a:p>
          <a:p>
            <a:pPr lvl="0">
              <a:buFont typeface="Arial"/>
              <a:buChar char="•"/>
            </a:pPr>
            <a:r>
              <a:rPr b="1">
                <a:ea typeface="Times New Roman" panose="02020603050405020304" pitchFamily="18" charset="0"/>
              </a:rPr>
              <a:t>Scale 1</a:t>
            </a:r>
            <a:r>
              <a:rPr>
                <a:ea typeface="Times New Roman" panose="02020603050405020304" pitchFamily="18" charset="0"/>
              </a:rPr>
              <a:t> used a scale of liveness in performances at, or emanating from, music festivals to ascertain a general perception of liveness from selected audience viewpoints, considering a spectrum of experiences </a:t>
            </a:r>
          </a:p>
          <a:p>
            <a:pPr lvl="0">
              <a:buFont typeface="Arial"/>
              <a:buChar char="•"/>
            </a:pPr>
            <a:r>
              <a:rPr b="1">
                <a:ea typeface="Times New Roman" panose="02020603050405020304" pitchFamily="18" charset="0"/>
              </a:rPr>
              <a:t>Scale 2</a:t>
            </a:r>
            <a:r>
              <a:rPr>
                <a:ea typeface="Times New Roman" panose="02020603050405020304" pitchFamily="18" charset="0"/>
              </a:rPr>
              <a:t> asked respondents to indicate whether the Beat Blocks haptic flooring system increased perceptions of artistic appreciation, communitas, inclusion or liveness. Outcomes were coded with agreement corresponding to ‘acceptance’ under the consumer innovation decision process</a:t>
            </a:r>
            <a:r>
              <a:rPr sz="2000">
                <a:ea typeface="Times New Roman" panose="02020603050405020304" pitchFamily="18" charset="0"/>
              </a:rPr>
              <a:t> (Nabih et al., 1997)</a:t>
            </a:r>
            <a:endParaRPr sz="2000">
              <a:latin typeface="Times New Roman" pitchFamily="18" charset="0"/>
              <a:ea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Grp="1" noChangeArrowheads="1"/>
          </p:cNvSpPr>
          <p:nvPr>
            <p:ph type="title" idx="4294967295"/>
          </p:nvPr>
        </p:nvSpPr>
        <p:spPr bwMode="auto">
          <a:xfrm>
            <a:off x="0" y="0"/>
            <a:ext cx="10080625" cy="7559675"/>
          </a:xfrm>
          <a:prstGeom prst="rect">
            <a:avLst/>
          </a:prstGeom>
          <a:solidFill>
            <a:srgbClr val="FFFC02">
              <a:alpha val="32941"/>
            </a:srgbClr>
          </a:solidFill>
          <a:ln>
            <a:noFill/>
            <a:prstDash/>
          </a:ln>
          <a:effectLst/>
        </p:spPr>
        <p:txBody>
          <a:bodyPr rot="0" spcFirstLastPara="0" vertOverflow="overflow" horzOverflow="overflow" vert="horz" wrap="square" lIns="90000" tIns="73080" rIns="90000" bIns="45000" numCol="1" spcCol="0" rtlCol="0" fromWordArt="0" anchor="t" anchorCtr="0" forceAA="0" compatLnSpc="1">
            <a:prstTxWarp prst="textNoShape">
              <a:avLst/>
            </a:prstTxWarp>
            <a:noAutofit/>
          </a:bodyPr>
          <a:lstStyle>
            <a:defPPr>
              <a:defRPr lang="en-GB"/>
            </a:defPPr>
            <a:lvl1pPr marL="0" indent="0" algn="l" defTabSz="449262" rtl="0" eaLnBrk="0" fontAlgn="base"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a:defRPr>
            </a:lvl1pPr>
            <a:lvl2pPr marL="742950" indent="-285750" algn="l" defTabSz="449262" rtl="0" eaLnBrk="0" fontAlgn="base"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a:defRPr>
            </a:lvl2pPr>
            <a:lvl3pPr marL="1143000" indent="-228600" algn="l" defTabSz="449262" rtl="0" eaLnBrk="0" fontAlgn="base"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a:defRPr>
            </a:lvl3pPr>
            <a:lvl4pPr marL="1600200" indent="-228600" algn="l" defTabSz="449262" rtl="0" eaLnBrk="0" fontAlgn="base"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a:defRPr>
            </a:lvl4pPr>
            <a:lvl5pPr marL="2057400" indent="-228600" algn="l" defTabSz="449262" rtl="0" eaLnBrk="0" fontAlgn="base"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n-GB" altLang="en-US" sz="1800" b="0" i="0" u="none" baseline="0">
                <a:solidFill>
                  <a:srgbClr val="000000"/>
                </a:solidFill>
                <a:latin typeface="Arial"/>
                <a:ea typeface="SimSun"/>
              </a:defRPr>
            </a:lvl5pPr>
            <a:lvl6pPr marL="2514600" indent="-228600" defTabSz="449263" fontAlgn="base" hangingPunct="0">
              <a:lnSpc>
                <a:spcPct val="93000"/>
              </a:lnSpc>
              <a:spcBef>
                <a:spcPct val="0"/>
              </a:spcBef>
              <a:spcAft>
                <a:spcPct val="0"/>
              </a:spcAft>
              <a:buClr>
                <a:srgbClr val="000000"/>
              </a:buClr>
              <a:buSzTx/>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n-GB" altLang="en-US">
                <a:solidFill>
                  <a:srgbClr val="000000"/>
                </a:solidFill>
                <a:latin typeface="Arial"/>
                <a:ea typeface="SimSun"/>
              </a:defRPr>
            </a:lvl6pPr>
            <a:lvl7pPr marL="2971800" indent="-228600" defTabSz="449263" fontAlgn="base" hangingPunct="0">
              <a:lnSpc>
                <a:spcPct val="93000"/>
              </a:lnSpc>
              <a:spcBef>
                <a:spcPct val="0"/>
              </a:spcBef>
              <a:spcAft>
                <a:spcPct val="0"/>
              </a:spcAft>
              <a:buClr>
                <a:srgbClr val="000000"/>
              </a:buClr>
              <a:buSzTx/>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n-GB" altLang="en-US">
                <a:solidFill>
                  <a:srgbClr val="000000"/>
                </a:solidFill>
                <a:latin typeface="Arial"/>
                <a:ea typeface="SimSun"/>
              </a:defRPr>
            </a:lvl7pPr>
            <a:lvl8pPr marL="3429000" indent="-228600" defTabSz="449263" fontAlgn="base" hangingPunct="0">
              <a:lnSpc>
                <a:spcPct val="93000"/>
              </a:lnSpc>
              <a:spcBef>
                <a:spcPct val="0"/>
              </a:spcBef>
              <a:spcAft>
                <a:spcPct val="0"/>
              </a:spcAft>
              <a:buClr>
                <a:srgbClr val="000000"/>
              </a:buClr>
              <a:buSzTx/>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n-GB" altLang="en-US">
                <a:solidFill>
                  <a:srgbClr val="000000"/>
                </a:solidFill>
                <a:latin typeface="Arial"/>
                <a:ea typeface="SimSun"/>
              </a:defRPr>
            </a:lvl8pPr>
            <a:lvl9pPr marL="3886200" indent="-228600" defTabSz="449263" fontAlgn="base" hangingPunct="0">
              <a:lnSpc>
                <a:spcPct val="93000"/>
              </a:lnSpc>
              <a:spcBef>
                <a:spcPct val="0"/>
              </a:spcBef>
              <a:spcAft>
                <a:spcPct val="0"/>
              </a:spcAft>
              <a:buClr>
                <a:srgbClr val="000000"/>
              </a:buClr>
              <a:buSzTx/>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n-GB" altLang="en-US">
                <a:solidFill>
                  <a:srgbClr val="000000"/>
                </a:solidFill>
                <a:latin typeface="Arial"/>
                <a:ea typeface="SimSun"/>
              </a:defRPr>
            </a:lvl9pPr>
          </a:lstStyle>
          <a:p>
            <a:pPr marL="0" marR="0" lvl="0" indent="0" algn="l" defTabSz="449262" rtl="0" eaLnBrk="1" fontAlgn="base" latinLnBrk="0" hangingPunct="0">
              <a:lnSpc>
                <a:spcPct val="93000"/>
              </a:lnSpc>
              <a:spcBef>
                <a:spcPct val="0"/>
              </a:spcBef>
              <a:spcAft>
                <a:spcPct val="0"/>
              </a:spcAft>
              <a:buClrTx/>
              <a:buSzTx/>
              <a:buFontTx/>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r>
              <a:rPr kumimoji="0" lang="en-GB" altLang="en-US" sz="4000" b="1" i="0" u="none" strike="noStrike" kern="0" cap="none" spc="0" normalizeH="0" baseline="0" noProof="0" dirty="0">
                <a:ln>
                  <a:noFill/>
                </a:ln>
                <a:solidFill>
                  <a:srgbClr val="2D2DB9"/>
                </a:solidFill>
                <a:effectLst/>
                <a:uLnTx/>
                <a:uFillTx/>
                <a:latin typeface="Arial"/>
                <a:ea typeface="SimSun"/>
              </a:rPr>
              <a:t>This presentation will:</a:t>
            </a:r>
          </a:p>
          <a:p>
            <a:pPr marL="0" marR="0" lvl="0" indent="0" algn="l" defTabSz="449262" rtl="0" eaLnBrk="1" fontAlgn="base" latinLnBrk="0" hangingPunct="0">
              <a:lnSpc>
                <a:spcPct val="93000"/>
              </a:lnSpc>
              <a:spcBef>
                <a:spcPct val="0"/>
              </a:spcBef>
              <a:spcAft>
                <a:spcPct val="0"/>
              </a:spcAft>
              <a:buClrTx/>
              <a:buSzTx/>
              <a:buFontTx/>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2800" b="0" i="0" u="none" strike="noStrike" kern="0" cap="none" spc="0" normalizeH="0" baseline="0" noProof="0" dirty="0">
              <a:ln>
                <a:noFill/>
              </a:ln>
              <a:solidFill>
                <a:srgbClr val="000000"/>
              </a:solidFill>
              <a:effectLst/>
              <a:uLnTx/>
              <a:uFillTx/>
              <a:latin typeface="Arial"/>
              <a:ea typeface="SimSun"/>
            </a:endParaRPr>
          </a:p>
          <a:p>
            <a:pPr marL="0" marR="0" lvl="0" indent="0" algn="l" defTabSz="449262" rtl="0" eaLnBrk="1" fontAlgn="base" latinLnBrk="0" hangingPunct="0">
              <a:lnSpc>
                <a:spcPct val="93000"/>
              </a:lnSpc>
              <a:spcBef>
                <a:spcPct val="0"/>
              </a:spcBef>
              <a:spcAft>
                <a:spcPct val="0"/>
              </a:spcAft>
              <a:buClr>
                <a:srgbClr val="000000"/>
              </a:buClr>
              <a:buSzTx/>
              <a:buFontTx/>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r>
              <a:rPr kumimoji="0" lang="en-GB" altLang="en-US" sz="3200" b="0" i="0" u="none" strike="noStrike" kern="0" cap="none" spc="0" normalizeH="0" baseline="0" noProof="0" dirty="0">
                <a:ln>
                  <a:noFill/>
                </a:ln>
                <a:solidFill>
                  <a:srgbClr val="000000"/>
                </a:solidFill>
                <a:effectLst/>
                <a:uLnTx/>
                <a:uFillTx/>
                <a:latin typeface="Arial"/>
                <a:ea typeface="Times New Roman" panose="02020603050405020304" pitchFamily="18" charset="0"/>
              </a:rPr>
              <a:t>Respond to </a:t>
            </a:r>
            <a:r>
              <a:rPr kumimoji="0" lang="en-GB" altLang="en-US" sz="3200" b="1" i="1" u="none" strike="noStrike" kern="0" cap="none" spc="0" normalizeH="0" baseline="0" noProof="0" dirty="0">
                <a:ln>
                  <a:noFill/>
                </a:ln>
                <a:solidFill>
                  <a:srgbClr val="000000"/>
                </a:solidFill>
                <a:effectLst/>
                <a:uLnTx/>
                <a:uFillTx/>
                <a:latin typeface="Arial"/>
                <a:ea typeface="Times New Roman" panose="02020603050405020304" pitchFamily="18" charset="0"/>
              </a:rPr>
              <a:t>“Industry 4.0” </a:t>
            </a:r>
            <a:r>
              <a:rPr kumimoji="0" lang="en-GB" alt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rPr>
              <a:t>(Schwab, 2016) </a:t>
            </a:r>
            <a:r>
              <a:rPr kumimoji="0" lang="en-GB" altLang="en-US" sz="3200" b="0" i="0" u="none" strike="noStrike" kern="0" cap="none" spc="0" normalizeH="0" baseline="0" noProof="0" dirty="0">
                <a:ln>
                  <a:noFill/>
                </a:ln>
                <a:solidFill>
                  <a:srgbClr val="000000"/>
                </a:solidFill>
                <a:effectLst/>
                <a:uLnTx/>
                <a:uFillTx/>
                <a:latin typeface="Arial"/>
                <a:ea typeface="Times New Roman" panose="02020603050405020304" pitchFamily="18" charset="0"/>
              </a:rPr>
              <a:t>by proposing a new conceptualisation of ‘liveness 4.0’ to incorporate the concept of a 4</a:t>
            </a:r>
            <a:r>
              <a:rPr kumimoji="0" lang="en-GB" altLang="en-US" sz="3200" b="0" i="0" u="none" strike="noStrike" kern="0" cap="none" spc="0" normalizeH="0" baseline="30000" noProof="0" dirty="0">
                <a:ln>
                  <a:noFill/>
                </a:ln>
                <a:solidFill>
                  <a:srgbClr val="000000"/>
                </a:solidFill>
                <a:effectLst/>
                <a:uLnTx/>
                <a:uFillTx/>
                <a:latin typeface="Arial"/>
                <a:ea typeface="Times New Roman" panose="02020603050405020304" pitchFamily="18" charset="0"/>
              </a:rPr>
              <a:t>th</a:t>
            </a:r>
            <a:r>
              <a:rPr kumimoji="0" lang="en-GB" altLang="en-US" sz="3200" b="0" i="0" u="none" strike="noStrike" kern="0" cap="none" spc="0" normalizeH="0" baseline="0" noProof="0" dirty="0">
                <a:ln>
                  <a:noFill/>
                </a:ln>
                <a:solidFill>
                  <a:srgbClr val="000000"/>
                </a:solidFill>
                <a:effectLst/>
                <a:uLnTx/>
                <a:uFillTx/>
                <a:latin typeface="Arial"/>
                <a:ea typeface="Times New Roman" panose="02020603050405020304" pitchFamily="18" charset="0"/>
              </a:rPr>
              <a:t> Industrial Revolution</a:t>
            </a: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Times New Roman" panose="02020603050405020304" pitchFamily="18" charset="0"/>
            </a:endParaRP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r>
              <a:rPr kumimoji="0" lang="en-GB" altLang="en-US" sz="3200" b="0" i="0" u="none" strike="noStrike" kern="0" cap="none" spc="0" normalizeH="0" baseline="0" noProof="0" dirty="0">
                <a:ln>
                  <a:noFill/>
                </a:ln>
                <a:solidFill>
                  <a:srgbClr val="000000"/>
                </a:solidFill>
                <a:effectLst/>
                <a:uLnTx/>
                <a:uFillTx/>
                <a:latin typeface="Arial"/>
                <a:ea typeface="Times New Roman" panose="02020603050405020304" pitchFamily="18" charset="0"/>
              </a:rPr>
              <a:t>AND question whether </a:t>
            </a:r>
            <a:r>
              <a:rPr kumimoji="0" lang="en-GB" altLang="en-US" sz="3200" b="1" i="1" u="none" strike="noStrike" kern="0" cap="none" spc="0" normalizeH="0" baseline="0" noProof="0" dirty="0">
                <a:ln>
                  <a:noFill/>
                </a:ln>
                <a:solidFill>
                  <a:srgbClr val="000000"/>
                </a:solidFill>
                <a:effectLst/>
                <a:uLnTx/>
                <a:uFillTx/>
                <a:latin typeface="Arial"/>
                <a:ea typeface="Times New Roman" panose="02020603050405020304" pitchFamily="18" charset="0"/>
              </a:rPr>
              <a:t>‘liveness 4.0’ </a:t>
            </a:r>
            <a:r>
              <a:rPr kumimoji="0" lang="en-GB" altLang="en-US" sz="3200" b="0" i="0" u="none" strike="noStrike" kern="0" cap="none" spc="0" normalizeH="0" baseline="0" noProof="0" dirty="0">
                <a:ln>
                  <a:noFill/>
                </a:ln>
                <a:solidFill>
                  <a:srgbClr val="000000"/>
                </a:solidFill>
                <a:effectLst/>
                <a:uLnTx/>
                <a:uFillTx/>
                <a:latin typeface="Arial"/>
                <a:ea typeface="Times New Roman" panose="02020603050405020304" pitchFamily="18" charset="0"/>
              </a:rPr>
              <a:t>is required to consider audience experiences facilitated by emerging ICT, which aim to increase accessibility for people who are Deaf or disabled at music festivals</a:t>
            </a: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Times New Roman" panose="02020603050405020304" pitchFamily="18" charset="0"/>
            </a:endParaRP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r>
              <a:rPr kumimoji="0" lang="en-GB" altLang="en-US" sz="3200" b="0" i="0" u="none" strike="noStrike" kern="0" cap="none" spc="0" normalizeH="0" baseline="0" noProof="0" dirty="0">
                <a:ln>
                  <a:noFill/>
                </a:ln>
                <a:solidFill>
                  <a:srgbClr val="000000"/>
                </a:solidFill>
                <a:effectLst/>
                <a:uLnTx/>
                <a:uFillTx/>
                <a:latin typeface="Arial"/>
                <a:ea typeface="Times New Roman" panose="02020603050405020304" pitchFamily="18" charset="0"/>
              </a:rPr>
              <a:t>Incorporate a case study on the Beat Blocks haptic flooring system</a:t>
            </a: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0" marR="0" lvl="0" indent="0" algn="l" defTabSz="449262" rtl="0" eaLnBrk="1" fontAlgn="base" latinLnBrk="0" hangingPunct="0">
              <a:lnSpc>
                <a:spcPct val="93000"/>
              </a:lnSpc>
              <a:spcBef>
                <a:spcPct val="0"/>
              </a:spcBef>
              <a:spcAft>
                <a:spcPct val="0"/>
              </a:spcAft>
              <a:buClr>
                <a:srgbClr val="000000"/>
              </a:buClr>
              <a:buSzTx/>
              <a:buFontTx/>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0" marR="0" lvl="0" indent="0" algn="l" defTabSz="449262" rtl="0" eaLnBrk="1" fontAlgn="base" latinLnBrk="0" hangingPunct="0">
              <a:lnSpc>
                <a:spcPct val="93000"/>
              </a:lnSpc>
              <a:spcBef>
                <a:spcPct val="0"/>
              </a:spcBef>
              <a:spcAft>
                <a:spcPct val="0"/>
              </a:spcAft>
              <a:buClr>
                <a:srgbClr val="000000"/>
              </a:buClr>
              <a:buSzTx/>
              <a:buFontTx/>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r>
              <a:rPr kumimoji="0" lang="en-GB" altLang="en-US" sz="3200" b="0" i="0" u="none" strike="noStrike" kern="0" cap="none" spc="0" normalizeH="0" baseline="0" noProof="0" dirty="0">
                <a:ln>
                  <a:noFill/>
                </a:ln>
                <a:solidFill>
                  <a:srgbClr val="000000"/>
                </a:solidFill>
                <a:effectLst/>
                <a:uLnTx/>
                <a:uFillTx/>
                <a:latin typeface="Arial"/>
                <a:ea typeface="SimSun"/>
              </a:rPr>
              <a:t>							</a:t>
            </a:r>
          </a:p>
          <a:p>
            <a:pPr marL="0" marR="0" lvl="0" indent="0" algn="l" defTabSz="449262" rtl="0" eaLnBrk="1" fontAlgn="base" latinLnBrk="0" hangingPunct="0">
              <a:lnSpc>
                <a:spcPct val="93000"/>
              </a:lnSpc>
              <a:spcBef>
                <a:spcPct val="0"/>
              </a:spcBef>
              <a:spcAft>
                <a:spcPct val="0"/>
              </a:spcAft>
              <a:buClr>
                <a:srgbClr val="000000"/>
              </a:buClr>
              <a:buSzTx/>
              <a:buFontTx/>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r>
              <a:rPr kumimoji="0" lang="en-GB" altLang="en-US" sz="3200" b="0" i="0" u="none" strike="noStrike" kern="0" cap="none" spc="0" normalizeH="0" baseline="0" noProof="0" dirty="0">
                <a:ln>
                  <a:noFill/>
                </a:ln>
                <a:solidFill>
                  <a:srgbClr val="000000"/>
                </a:solidFill>
                <a:effectLst/>
                <a:uLnTx/>
                <a:uFillTx/>
                <a:latin typeface="Arial"/>
                <a:ea typeface="SimSun"/>
              </a:rPr>
              <a:t>					</a:t>
            </a:r>
          </a:p>
          <a:p>
            <a:pPr marL="0" marR="0" lvl="0" indent="0" algn="l" defTabSz="449262" rtl="0" eaLnBrk="1" fontAlgn="base" latinLnBrk="0" hangingPunct="0">
              <a:lnSpc>
                <a:spcPct val="93000"/>
              </a:lnSpc>
              <a:spcBef>
                <a:spcPct val="0"/>
              </a:spcBef>
              <a:spcAft>
                <a:spcPct val="0"/>
              </a:spcAft>
              <a:buClr>
                <a:srgbClr val="000000"/>
              </a:buClr>
              <a:buSzTx/>
              <a:buFontTx/>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1200" b="0" i="0" u="none" strike="noStrike" kern="0" cap="none" spc="0" normalizeH="0" baseline="0" noProof="0" dirty="0">
              <a:ln>
                <a:noFill/>
              </a:ln>
              <a:solidFill>
                <a:srgbClr val="000000"/>
              </a:solidFill>
              <a:effectLst/>
              <a:uLnTx/>
              <a:uFillTx/>
              <a:latin typeface="Arial"/>
              <a:ea typeface="SimSun"/>
            </a:endParaRPr>
          </a:p>
          <a:p>
            <a:pPr marL="0" marR="0" lvl="0" indent="0" algn="l" defTabSz="449262" rtl="0" eaLnBrk="1" fontAlgn="base" latinLnBrk="0" hangingPunct="0">
              <a:lnSpc>
                <a:spcPct val="93000"/>
              </a:lnSpc>
              <a:spcBef>
                <a:spcPct val="0"/>
              </a:spcBef>
              <a:spcAft>
                <a:spcPct val="0"/>
              </a:spcAft>
              <a:buClr>
                <a:srgbClr val="000000"/>
              </a:buClr>
              <a:buSzTx/>
              <a:buFontTx/>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r>
              <a:rPr kumimoji="0" lang="en-GB" altLang="en-US" sz="1200" b="0" i="0" u="none" strike="noStrike" kern="0" cap="none" spc="0" normalizeH="0" baseline="0" noProof="0" dirty="0">
                <a:ln>
                  <a:noFill/>
                </a:ln>
                <a:solidFill>
                  <a:srgbClr val="000000"/>
                </a:solidFill>
                <a:effectLst/>
                <a:uLnTx/>
                <a:uFillTx/>
                <a:latin typeface="Arial"/>
                <a:ea typeface="SimSun"/>
              </a:rPr>
              <a:t>		</a:t>
            </a: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0" marR="0" lvl="0" indent="0" algn="l" defTabSz="449262" rtl="0" eaLnBrk="1" fontAlgn="base" latinLnBrk="0" hangingPunct="0">
              <a:lnSpc>
                <a:spcPct val="93000"/>
              </a:lnSpc>
              <a:spcBef>
                <a:spcPct val="0"/>
              </a:spcBef>
              <a:spcAft>
                <a:spcPct val="0"/>
              </a:spcAft>
              <a:buClr>
                <a:srgbClr val="000000"/>
              </a:buClr>
              <a:buSzTx/>
              <a:buFontTx/>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0" marR="0" lvl="0" indent="0" algn="l" defTabSz="449262" rtl="0" eaLnBrk="1" fontAlgn="base" latinLnBrk="0" hangingPunct="0">
              <a:lnSpc>
                <a:spcPct val="93000"/>
              </a:lnSpc>
              <a:spcBef>
                <a:spcPct val="0"/>
              </a:spcBef>
              <a:spcAft>
                <a:spcPct val="0"/>
              </a:spcAft>
              <a:buClr>
                <a:srgbClr val="000000"/>
              </a:buClr>
              <a:buSzTx/>
              <a:buFont typeface="Times New Roman" pitchFamily="18" charset="0"/>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3200" b="0" i="0" u="none" strike="noStrike" kern="0" cap="none" spc="0" normalizeH="0" baseline="0" noProof="0" dirty="0">
              <a:ln>
                <a:noFill/>
              </a:ln>
              <a:solidFill>
                <a:srgbClr val="000000"/>
              </a:solidFill>
              <a:effectLst/>
              <a:uLnTx/>
              <a:uFillTx/>
              <a:latin typeface="Arial"/>
              <a:ea typeface="SimSun"/>
            </a:endParaRPr>
          </a:p>
          <a:p>
            <a:pPr marL="457200" marR="0" lvl="0" indent="-457200" algn="l" defTabSz="449262" rtl="0" eaLnBrk="1" fontAlgn="base" latinLnBrk="0" hangingPunct="0">
              <a:lnSpc>
                <a:spcPct val="93000"/>
              </a:lnSpc>
              <a:spcBef>
                <a:spcPct val="0"/>
              </a:spcBef>
              <a:spcAft>
                <a:spcPct val="0"/>
              </a:spcAft>
              <a:buClr>
                <a:srgbClr val="000000"/>
              </a:buClr>
              <a:buSzTx/>
              <a:buFont typeface=""/>
              <a:buChar char="•"/>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2800" b="0" i="0" u="none" strike="noStrike" kern="0" cap="none" spc="0" normalizeH="0" baseline="0" noProof="0" dirty="0">
              <a:ln>
                <a:noFill/>
              </a:ln>
              <a:solidFill>
                <a:srgbClr val="000000"/>
              </a:solidFill>
              <a:effectLst/>
              <a:uLnTx/>
              <a:uFillTx/>
              <a:latin typeface="Arial"/>
              <a:ea typeface="SimSun"/>
            </a:endParaRPr>
          </a:p>
          <a:p>
            <a:pPr marL="0" marR="0" lvl="0" indent="0" algn="l" defTabSz="449262" rtl="0" eaLnBrk="1" fontAlgn="base" latinLnBrk="0" hangingPunct="0">
              <a:lnSpc>
                <a:spcPct val="93000"/>
              </a:lnSpc>
              <a:spcBef>
                <a:spcPct val="0"/>
              </a:spcBef>
              <a:spcAft>
                <a:spcPct val="0"/>
              </a:spcAft>
              <a:buClr>
                <a:srgbClr val="000000"/>
              </a:buClr>
              <a:buSzTx/>
              <a:buFont typeface="Times New Roman" pitchFamily="18" charset="0"/>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2800" b="0" i="0" u="none" strike="noStrike" kern="0" cap="none" spc="0" normalizeH="0" baseline="0" noProof="0" dirty="0">
              <a:ln>
                <a:noFill/>
              </a:ln>
              <a:solidFill>
                <a:srgbClr val="000000"/>
              </a:solidFill>
              <a:effectLst/>
              <a:uLnTx/>
              <a:uFillTx/>
              <a:latin typeface="Arial"/>
              <a:ea typeface="SimSun"/>
            </a:endParaRPr>
          </a:p>
          <a:p>
            <a:pPr marL="0" marR="0" lvl="0" indent="0" algn="l" defTabSz="449262" rtl="0" eaLnBrk="1" fontAlgn="base" latinLnBrk="0" hangingPunct="0">
              <a:lnSpc>
                <a:spcPct val="93000"/>
              </a:lnSpc>
              <a:spcBef>
                <a:spcPct val="0"/>
              </a:spcBef>
              <a:spcAft>
                <a:spcPct val="0"/>
              </a:spcAft>
              <a:buClr>
                <a:srgbClr val="000000"/>
              </a:buClr>
              <a:buSzTx/>
              <a:buFont typeface="Times New Roman" pitchFamily="18" charset="0"/>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2800" b="0" i="0" u="none" strike="noStrike" kern="0" cap="none" spc="0" normalizeH="0" baseline="0" noProof="0" dirty="0">
              <a:ln>
                <a:noFill/>
              </a:ln>
              <a:solidFill>
                <a:srgbClr val="000000"/>
              </a:solidFill>
              <a:effectLst/>
              <a:uLnTx/>
              <a:uFillTx/>
              <a:latin typeface="Arial"/>
              <a:ea typeface="SimSun"/>
            </a:endParaRPr>
          </a:p>
          <a:p>
            <a:pPr marL="0" marR="0" lvl="0" indent="0" algn="l" defTabSz="449262" rtl="0" eaLnBrk="1" fontAlgn="base" latinLnBrk="0" hangingPunct="0">
              <a:lnSpc>
                <a:spcPct val="93000"/>
              </a:lnSpc>
              <a:spcBef>
                <a:spcPct val="0"/>
              </a:spcBef>
              <a:spcAft>
                <a:spcPct val="0"/>
              </a:spcAft>
              <a:buClrTx/>
              <a:buSzTx/>
              <a:buFontTx/>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2400" b="0" i="0" u="none" strike="noStrike" kern="0" cap="none" spc="0" normalizeH="0" baseline="0" noProof="0" dirty="0">
              <a:ln>
                <a:noFill/>
              </a:ln>
              <a:solidFill>
                <a:srgbClr val="000000"/>
              </a:solidFill>
              <a:effectLst/>
              <a:uLnTx/>
              <a:uFillTx/>
              <a:latin typeface="Arial"/>
              <a:ea typeface="SimSun"/>
            </a:endParaRPr>
          </a:p>
          <a:p>
            <a:pPr marL="0" marR="0" lvl="0" indent="0" algn="l" defTabSz="449262" rtl="0" eaLnBrk="1" fontAlgn="base" latinLnBrk="0" hangingPunct="0">
              <a:lnSpc>
                <a:spcPct val="93000"/>
              </a:lnSpc>
              <a:spcBef>
                <a:spcPct val="0"/>
              </a:spcBef>
              <a:spcAft>
                <a:spcPct val="0"/>
              </a:spcAft>
              <a:buClrTx/>
              <a:buSzTx/>
              <a:buFontTx/>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2400" b="0" i="0" u="none" strike="noStrike" kern="0" cap="none" spc="0" normalizeH="0" baseline="0" noProof="0" dirty="0">
              <a:ln>
                <a:noFill/>
              </a:ln>
              <a:solidFill>
                <a:srgbClr val="000000"/>
              </a:solidFill>
              <a:effectLst/>
              <a:uLnTx/>
              <a:uFillTx/>
              <a:latin typeface="Arial"/>
              <a:ea typeface="SimSun"/>
            </a:endParaRPr>
          </a:p>
          <a:p>
            <a:pPr marL="0" marR="0" lvl="0" indent="0" algn="l" defTabSz="449262" rtl="0" eaLnBrk="1" fontAlgn="base" latinLnBrk="0" hangingPunct="0">
              <a:lnSpc>
                <a:spcPct val="93000"/>
              </a:lnSpc>
              <a:spcBef>
                <a:spcPct val="0"/>
              </a:spcBef>
              <a:spcAft>
                <a:spcPct val="0"/>
              </a:spcAft>
              <a:buClrTx/>
              <a:buSzTx/>
              <a:buFontTx/>
              <a:buNone/>
              <a:tabLst>
                <a:tab pos="0" algn="l"/>
                <a:tab pos="447675" algn="l"/>
                <a:tab pos="896938" algn="l"/>
                <a:tab pos="1346200" algn="l"/>
                <a:tab pos="1795462" algn="l"/>
                <a:tab pos="2244725" algn="l"/>
                <a:tab pos="2693988" algn="l"/>
                <a:tab pos="3143250" algn="l"/>
                <a:tab pos="3592512" algn="l"/>
                <a:tab pos="4041775" algn="l"/>
                <a:tab pos="4491038" algn="l"/>
                <a:tab pos="4940300" algn="l"/>
                <a:tab pos="5389562" algn="l"/>
                <a:tab pos="5838825" algn="l"/>
                <a:tab pos="6288088" algn="l"/>
                <a:tab pos="6737350" algn="l"/>
                <a:tab pos="7186612" algn="l"/>
                <a:tab pos="7635875" algn="l"/>
                <a:tab pos="8085138" algn="l"/>
                <a:tab pos="8534400" algn="l"/>
                <a:tab pos="8983662" algn="l"/>
              </a:tabLst>
              <a:defRPr/>
            </a:pPr>
            <a:endParaRPr kumimoji="0" lang="en-GB" altLang="en-US" sz="2400" b="0" i="0" u="none" strike="noStrike" kern="0" cap="none" spc="0" normalizeH="0" baseline="0" noProof="0" dirty="0">
              <a:ln>
                <a:noFill/>
              </a:ln>
              <a:solidFill>
                <a:srgbClr val="000000"/>
              </a:solidFill>
              <a:effectLst/>
              <a:uLnTx/>
              <a:uFillTx/>
              <a:latin typeface="Arial"/>
              <a:ea typeface="SimSun"/>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Perceptions of Liveness - Results</a:t>
            </a:r>
          </a:p>
        </p:txBody>
      </p:sp>
      <p:sp>
        <p:nvSpPr>
          <p:cNvPr id="36866"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a:ea typeface="Times New Roman" panose="02020603050405020304" pitchFamily="18" charset="0"/>
              </a:rPr>
              <a:t>Predominantly watching the performers on-stage achieved the highest acceptance (97.6%) </a:t>
            </a:r>
          </a:p>
          <a:p>
            <a:pPr marL="457200" lvl="0" indent="-457200">
              <a:buFont typeface="Arial"/>
              <a:buChar char="•"/>
            </a:pPr>
            <a:r>
              <a:rPr>
                <a:ea typeface="Times New Roman" panose="02020603050405020304" pitchFamily="18" charset="0"/>
              </a:rPr>
              <a:t>Watching the performers while experiencing other sensory augmentation was next highest (71.8%)</a:t>
            </a:r>
          </a:p>
          <a:p>
            <a:pPr marL="457200" lvl="0" indent="-457200">
              <a:buFont typeface="Arial"/>
              <a:buChar char="•"/>
            </a:pPr>
            <a:r>
              <a:rPr>
                <a:ea typeface="Times New Roman" panose="02020603050405020304" pitchFamily="18" charset="0"/>
              </a:rPr>
              <a:t>Significant increase in acceptance where respondents had experienced the flooring system</a:t>
            </a:r>
          </a:p>
          <a:p>
            <a:pPr marL="457200" lvl="0" indent="-457200">
              <a:buFont typeface="Arial"/>
              <a:buChar char="•"/>
            </a:pPr>
            <a:r>
              <a:rPr>
                <a:ea typeface="Times New Roman" panose="02020603050405020304" pitchFamily="18" charset="0"/>
              </a:rPr>
              <a:t>Potentially encouraging in terms of audience adoption of haptic technologies</a:t>
            </a:r>
          </a:p>
          <a:p>
            <a:pPr marL="457200" lvl="0" indent="-457200">
              <a:buFont typeface="Arial"/>
              <a:buChar char="•"/>
            </a:pPr>
            <a:r>
              <a:rPr>
                <a:ea typeface="Times New Roman" panose="02020603050405020304" pitchFamily="18" charset="0"/>
              </a:rPr>
              <a:t>Reflecting on ‘liveness 4.0’ in relation to these findings and acceptance of using a handheld device to watch/film the performance being lowest (40.5%) </a:t>
            </a:r>
          </a:p>
          <a:p>
            <a:pPr marL="457200" lvl="0" indent="-457200">
              <a:buFont typeface="Arial"/>
              <a:buChar char="•"/>
            </a:pPr>
            <a:endParaRPr lang="en-US"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Acceptance of Beat Blocks - Results</a:t>
            </a:r>
          </a:p>
        </p:txBody>
      </p:sp>
      <p:sp>
        <p:nvSpPr>
          <p:cNvPr id="37890"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ea typeface="Times New Roman" panose="02020603050405020304" pitchFamily="18" charset="0"/>
              </a:rPr>
              <a:t>Enhancement of appreciation of the musical performance (82.4%), experiencing an authentic live music performance (74.2%) and sense of inclusion during the performance (72.8%) were high</a:t>
            </a:r>
          </a:p>
          <a:p>
            <a:pPr marL="457200" lvl="0" indent="-457200">
              <a:buFont typeface="Arial"/>
              <a:buChar char="•"/>
            </a:pPr>
            <a:r>
              <a:rPr lang="en-GB" altLang="en-US">
                <a:ea typeface="Times New Roman" panose="02020603050405020304" pitchFamily="18" charset="0"/>
              </a:rPr>
              <a:t>Acceptance that the flooring system would positively influence future decisions to attend performances (82.3%) may indicate a significantly positive level of perception </a:t>
            </a:r>
          </a:p>
          <a:p>
            <a:pPr marL="457200" lvl="0" indent="-457200">
              <a:buFont typeface="Arial"/>
              <a:buChar char="•"/>
            </a:pPr>
            <a:r>
              <a:rPr lang="en-GB" altLang="en-US">
                <a:ea typeface="Times New Roman" panose="02020603050405020304" pitchFamily="18" charset="0"/>
              </a:rPr>
              <a:t>The research is limited by the </a:t>
            </a:r>
            <a:r>
              <a:rPr lang="en-GB" altLang="en-US" b="1">
                <a:ea typeface="Times New Roman" panose="02020603050405020304" pitchFamily="18" charset="0"/>
              </a:rPr>
              <a:t>small number of respondents</a:t>
            </a:r>
            <a:r>
              <a:rPr lang="en-GB" altLang="en-US">
                <a:ea typeface="Times New Roman" panose="02020603050405020304" pitchFamily="18" charset="0"/>
              </a:rPr>
              <a:t> and consideration of one medium and example of liveness</a:t>
            </a:r>
          </a:p>
          <a:p>
            <a:pPr marL="457200" lvl="0" indent="-457200">
              <a:buFont typeface="Arial"/>
              <a:buChar char="•"/>
            </a:pPr>
            <a:endParaRPr lang="en-US"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Industry 4.0 Conclusion</a:t>
            </a:r>
          </a:p>
        </p:txBody>
      </p:sp>
      <p:sp>
        <p:nvSpPr>
          <p:cNvPr id="38914"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ea typeface="Times New Roman" panose="02020603050405020304" pitchFamily="18" charset="0"/>
              </a:rPr>
              <a:t>‘Industry 4.0’ related ICT has potential for increased adoption across a range of event genres </a:t>
            </a:r>
          </a:p>
          <a:p>
            <a:pPr marL="457200" lvl="0" indent="-457200">
              <a:buFont typeface="Arial"/>
              <a:buChar char="•"/>
            </a:pPr>
            <a:r>
              <a:rPr lang="en-GB" altLang="en-US">
                <a:ea typeface="Times New Roman" panose="02020603050405020304" pitchFamily="18" charset="0"/>
              </a:rPr>
              <a:t>It could increase accessibility to music festivals for people who are Deaf or disabled</a:t>
            </a:r>
          </a:p>
          <a:p>
            <a:pPr marL="457200" lvl="0" indent="-457200">
              <a:buFont typeface="Arial"/>
              <a:buChar char="•"/>
            </a:pPr>
            <a:r>
              <a:rPr lang="en-GB" altLang="en-US">
                <a:ea typeface="Times New Roman" panose="02020603050405020304" pitchFamily="18" charset="0"/>
              </a:rPr>
              <a:t>Haptic technologies may be particularly beneficial for people who identify as Deaf or hearing impaired</a:t>
            </a:r>
          </a:p>
          <a:p>
            <a:pPr marL="457200" lvl="0" indent="-457200">
              <a:buFont typeface="Arial"/>
              <a:buChar char="•"/>
            </a:pPr>
            <a:r>
              <a:rPr lang="en-GB" altLang="en-US">
                <a:ea typeface="Times New Roman" panose="02020603050405020304" pitchFamily="18" charset="0"/>
              </a:rPr>
              <a:t>Events professionals are encouraged to explore  applying ICT augmentation into on-site provision</a:t>
            </a:r>
          </a:p>
          <a:p>
            <a:pPr marL="457200" lvl="0" indent="-457200">
              <a:buFont typeface="Arial"/>
              <a:buChar char="•"/>
            </a:pPr>
            <a:r>
              <a:rPr lang="en-GB" altLang="en-US">
                <a:ea typeface="Times New Roman" panose="02020603050405020304" pitchFamily="18" charset="0"/>
              </a:rPr>
              <a:t>Industry 4.0 could be incorporated to on-line music festivals to enhance audience experiences for (lone) individual users as well as in communal settings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Liveness 4.0 Conclusion</a:t>
            </a:r>
          </a:p>
        </p:txBody>
      </p:sp>
      <p:sp>
        <p:nvSpPr>
          <p:cNvPr id="39938"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ea typeface="Times New Roman" panose="02020603050405020304" pitchFamily="18" charset="0"/>
              </a:rPr>
              <a:t>A new paradigm of ‘liveness 4.0’ is required to consider haptic technologies designed to increase accessibility for people who are Deaf or disabled at music festivals</a:t>
            </a:r>
          </a:p>
          <a:p>
            <a:pPr marL="457200" lvl="0" indent="-457200">
              <a:buFont typeface="Arial"/>
              <a:buChar char="•"/>
            </a:pPr>
            <a:r>
              <a:rPr lang="en-GB" altLang="en-US">
                <a:ea typeface="Times New Roman" panose="02020603050405020304" pitchFamily="18" charset="0"/>
              </a:rPr>
              <a:t>‘Liveness 4.0’ can incorporate ICT augmentations relating to audience’s senses of touch, smell, taste, heat, balance, and perception of body awareness </a:t>
            </a:r>
          </a:p>
          <a:p>
            <a:pPr marL="457200" lvl="0" indent="-457200">
              <a:buFont typeface="Arial"/>
              <a:buChar char="•"/>
            </a:pPr>
            <a:r>
              <a:rPr lang="en-GB" altLang="en-US">
                <a:ea typeface="Times New Roman" panose="02020603050405020304" pitchFamily="18" charset="0"/>
              </a:rPr>
              <a:t>‘Liveness 4.0’ could be an important consideration for event organisers looking to maximise existing audiences and grow new ones </a:t>
            </a:r>
            <a:endParaRPr lang="en-US" altLang="en-US">
              <a:ea typeface="Aria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Further research?</a:t>
            </a:r>
          </a:p>
        </p:txBody>
      </p:sp>
      <p:sp>
        <p:nvSpPr>
          <p:cNvPr id="40962"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ea typeface="Times New Roman" panose="02020603050405020304" pitchFamily="18" charset="0"/>
              </a:rPr>
              <a:t>There is scope for further research into audience perceptions of the liveness of performances augmented by haptic and other ‘Industry 4.0’ technologies</a:t>
            </a:r>
          </a:p>
          <a:p>
            <a:pPr marL="457200" lvl="0" indent="-457200">
              <a:buFont typeface="Arial"/>
              <a:buChar char="•"/>
            </a:pPr>
            <a:r>
              <a:rPr lang="en-GB" altLang="en-US">
                <a:ea typeface="Times New Roman" panose="02020603050405020304" pitchFamily="18" charset="0"/>
              </a:rPr>
              <a:t>This could occur in part through case studies of individual products at music festivals</a:t>
            </a:r>
          </a:p>
          <a:p>
            <a:pPr marL="457200" lvl="0" indent="-457200">
              <a:buFont typeface="Arial"/>
              <a:buChar char="•"/>
            </a:pPr>
            <a:r>
              <a:rPr lang="en-GB" altLang="en-US">
                <a:ea typeface="Times New Roman" panose="02020603050405020304" pitchFamily="18" charset="0"/>
              </a:rPr>
              <a:t>It is hoped that both organisers of music festivals and academics researching in this field are encouraged to further explore potential ICT augmentation of music performances and perceptions of liveness in this regard</a:t>
            </a:r>
            <a:endParaRPr lang="en-US"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pitchFamily="16" charset="0"/>
              <a:buNone/>
              <a:defRPr/>
            </a:pPr>
            <a:r>
              <a:rPr kumimoji="0" lang="en-GB" sz="4000" b="1" i="0" u="none" strike="noStrike" kern="0" cap="none" spc="0" normalizeH="0" baseline="0" noProof="0">
                <a:ln>
                  <a:noFill/>
                </a:ln>
                <a:solidFill>
                  <a:schemeClr val="accent6"/>
                </a:solidFill>
                <a:effectLst/>
                <a:uLnTx/>
                <a:uFillTx/>
                <a:latin typeface="+mn-lt"/>
                <a:ea typeface="+mj-ea" pitchFamily="2" charset="-122"/>
                <a:cs typeface="+mj-cs"/>
              </a:rPr>
              <a:t>Thank you</a:t>
            </a:r>
          </a:p>
        </p:txBody>
      </p:sp>
      <p:sp>
        <p:nvSpPr>
          <p:cNvPr id="41986" name="Content Placeholder 2"/>
          <p:cNvSpPr>
            <a:spLocks noGrp="1"/>
          </p:cNvSpPr>
          <p:nvPr>
            <p:ph idx="1"/>
          </p:nvPr>
        </p:nvSpPr>
        <p:spPr>
          <a:xfrm>
            <a:off x="0" y="1558925"/>
            <a:ext cx="10080625" cy="6000750"/>
          </a:xfrm>
          <a:prstGeom prst="rect">
            <a:avLst/>
          </a:prstGeom>
          <a:solidFill>
            <a:srgbClr val="FFFF00">
              <a:alpha val="32941"/>
            </a:srgbClr>
          </a:solidFill>
        </p:spPr>
        <p:txBody>
          <a:bodyPr vert="horz" wrap="square" lIns="0" tIns="28080" rIns="0" bIns="0" numCol="1" anchor="t" anchorCtr="0" compatLnSpc="1">
            <a:prstTxWarp prst="textNoShape">
              <a:avLst/>
            </a:prstTxWarp>
          </a:bodyPr>
          <a:lstStyle/>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GB" sz="3200" b="0" i="0" u="none" strike="noStrike" kern="0" cap="none" spc="0" normalizeH="0" baseline="0" noProof="0">
              <a:ln>
                <a:noFill/>
              </a:ln>
              <a:solidFill>
                <a:srgbClr val="000000"/>
              </a:solidFill>
              <a:effectLst/>
              <a:uLnTx/>
              <a:uFillTx/>
              <a:latin typeface="+mn-lt"/>
              <a:ea typeface="+mn-ea"/>
              <a:cs typeface="+mn-cs"/>
            </a:endParaRPr>
          </a:p>
          <a:p>
            <a:pPr marL="1257300" marR="0" lvl="3" indent="0" algn="l" defTabSz="449263" rtl="0" eaLnBrk="0" fontAlgn="base" latinLnBrk="0" hangingPunct="0">
              <a:lnSpc>
                <a:spcPct val="93000"/>
              </a:lnSpc>
              <a:spcBef>
                <a:spcPct val="0"/>
              </a:spcBef>
              <a:spcAft>
                <a:spcPts val="575"/>
              </a:spcAft>
              <a:buClr>
                <a:srgbClr val="000000"/>
              </a:buClr>
              <a:buSzTx/>
              <a:buFont typeface="Times New Roman" pitchFamily="18" charset="0"/>
              <a:buNone/>
              <a:defRPr/>
            </a:pPr>
            <a:r>
              <a:rPr kumimoji="0" lang="en-GB" sz="3200" b="1" i="0" u="none" strike="noStrike" kern="0" cap="none" spc="0" normalizeH="0" baseline="0" noProof="0">
                <a:ln>
                  <a:noFill/>
                </a:ln>
                <a:solidFill>
                  <a:schemeClr val="accent3"/>
                </a:solidFill>
                <a:effectLst/>
                <a:uLnTx/>
                <a:uFillTx/>
                <a:latin typeface="+mn-lt"/>
                <a:ea typeface="+mn-ea" pitchFamily="2" charset="-122"/>
              </a:rPr>
              <a:t> o you have any questions?</a:t>
            </a: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GB" sz="3200" b="1" i="0" u="none" strike="noStrike" kern="0" cap="none" spc="0" normalizeH="0" baseline="0" noProof="0">
              <a:ln>
                <a:noFill/>
              </a:ln>
              <a:solidFill>
                <a:srgbClr val="000000"/>
              </a:solidFill>
              <a:effectLst/>
              <a:uLnTx/>
              <a:uFillTx/>
              <a:latin typeface="+mn-lt"/>
              <a:ea typeface="+mn-ea"/>
              <a:cs typeface="+mn-cs"/>
            </a:endParaRP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GB" sz="3200" b="1" i="0" u="none" strike="noStrike" kern="0" cap="none" spc="0" normalizeH="0" baseline="0" noProof="0">
              <a:ln>
                <a:noFill/>
              </a:ln>
              <a:solidFill>
                <a:srgbClr val="000000"/>
              </a:solidFill>
              <a:effectLst/>
              <a:uLnTx/>
              <a:uFillTx/>
              <a:latin typeface="+mn-lt"/>
              <a:ea typeface="+mn-ea"/>
              <a:cs typeface="+mn-cs"/>
            </a:endParaRP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GB" sz="3200" b="1" i="0" u="none" strike="noStrike" kern="0" cap="none" spc="0" normalizeH="0" baseline="0" noProof="0">
              <a:ln>
                <a:noFill/>
              </a:ln>
              <a:solidFill>
                <a:srgbClr val="000000"/>
              </a:solidFill>
              <a:effectLst/>
              <a:uLnTx/>
              <a:uFillTx/>
              <a:latin typeface="+mn-lt"/>
              <a:ea typeface="+mn-ea"/>
              <a:cs typeface="+mn-cs"/>
            </a:endParaRP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GB" sz="3200" b="1" i="0" u="none" strike="noStrike" kern="0" cap="none" spc="0" normalizeH="0" baseline="0" noProof="0">
              <a:ln>
                <a:noFill/>
              </a:ln>
              <a:solidFill>
                <a:srgbClr val="000000"/>
              </a:solidFill>
              <a:effectLst/>
              <a:uLnTx/>
              <a:uFillTx/>
              <a:latin typeface="+mn-lt"/>
              <a:ea typeface="+mn-ea"/>
              <a:cs typeface="+mn-cs"/>
            </a:endParaRP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GB" sz="3200" b="1" i="0" u="none" strike="noStrike" kern="0" cap="none" spc="0" normalizeH="0" baseline="0" noProof="0">
              <a:ln>
                <a:noFill/>
              </a:ln>
              <a:solidFill>
                <a:srgbClr val="000000"/>
              </a:solidFill>
              <a:effectLst/>
              <a:uLnTx/>
              <a:uFillTx/>
              <a:latin typeface="+mn-lt"/>
              <a:ea typeface="+mn-ea"/>
              <a:cs typeface="+mn-cs"/>
            </a:endParaRPr>
          </a:p>
          <a:p>
            <a:pPr marL="0" marR="0" lvl="0" indent="0" algn="l" defTabSz="449263" rtl="0" eaLnBrk="0" fontAlgn="base" latinLnBrk="0" hangingPunct="0">
              <a:lnSpc>
                <a:spcPct val="93000"/>
              </a:lnSpc>
              <a:spcBef>
                <a:spcPct val="0"/>
              </a:spcBef>
              <a:spcAft>
                <a:spcPts val="1425"/>
              </a:spcAft>
              <a:buClr>
                <a:srgbClr val="000000"/>
              </a:buClr>
              <a:buSzTx/>
              <a:buFont typeface="Times New Roman" pitchFamily="18" charset="0"/>
              <a:buNone/>
              <a:defRPr/>
            </a:pPr>
            <a:endParaRPr kumimoji="0" lang="en-GB" sz="1400" b="1" i="0" u="none" strike="noStrike" kern="0" cap="none" spc="0" normalizeH="0" baseline="0" noProof="0">
              <a:ln>
                <a:noFill/>
              </a:ln>
              <a:solidFill>
                <a:srgbClr val="000000"/>
              </a:solidFill>
              <a:effectLst/>
              <a:uLnTx/>
              <a:uFillTx/>
              <a:latin typeface="+mn-lt"/>
              <a:ea typeface="+mn-ea"/>
              <a:cs typeface="+mn-cs"/>
            </a:endParaRP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GB" sz="1400" b="1" i="0" u="none" strike="noStrike" kern="0" cap="none" spc="0" normalizeH="0" baseline="0" noProof="0">
              <a:ln>
                <a:noFill/>
              </a:ln>
              <a:solidFill>
                <a:srgbClr val="000000"/>
              </a:solidFill>
              <a:effectLst/>
              <a:uLnTx/>
              <a:uFillTx/>
              <a:latin typeface="+mn-lt"/>
              <a:ea typeface="+mn-ea"/>
              <a:cs typeface="+mn-cs"/>
            </a:endParaRPr>
          </a:p>
          <a:p>
            <a:pPr marL="800100" marR="0" lvl="2" indent="0" algn="l" defTabSz="449263" rtl="0" eaLnBrk="0" fontAlgn="base" latinLnBrk="0" hangingPunct="0">
              <a:lnSpc>
                <a:spcPct val="93000"/>
              </a:lnSpc>
              <a:spcBef>
                <a:spcPct val="0"/>
              </a:spcBef>
              <a:spcAft>
                <a:spcPts val="850"/>
              </a:spcAft>
              <a:buClr>
                <a:srgbClr val="000000"/>
              </a:buClr>
              <a:buSzTx/>
              <a:buFont typeface="Times New Roman" pitchFamily="18" charset="0"/>
              <a:buNone/>
              <a:defRPr/>
            </a:pPr>
            <a:r>
              <a:rPr kumimoji="0" lang="en-GB" sz="1400" b="1" i="0" u="none" strike="noStrike" kern="0" cap="none" spc="0" normalizeH="0" baseline="0" noProof="0">
                <a:ln>
                  <a:noFill/>
                </a:ln>
                <a:solidFill>
                  <a:srgbClr val="000000"/>
                </a:solidFill>
                <a:effectLst/>
                <a:uLnTx/>
                <a:uFillTx/>
                <a:latin typeface="+mn-lt"/>
                <a:ea typeface="+mn-ea" pitchFamily="2" charset="-122"/>
              </a:rPr>
              <a:t>						IMAGE of dancer’s feet on the Beat Blocks floor: CREDIT Rah Petherbridge</a:t>
            </a:r>
            <a:endParaRPr kumimoji="0" lang="en-GB" sz="1400" b="1" i="0" u="none" strike="noStrike" kern="0" cap="none" spc="0" normalizeH="0" baseline="0" noProof="0">
              <a:ln>
                <a:noFill/>
              </a:ln>
              <a:solidFill>
                <a:srgbClr val="000000"/>
              </a:solidFill>
              <a:effectLst/>
              <a:uLnTx/>
              <a:uFillTx/>
              <a:latin typeface="+mn-lt"/>
              <a:ea typeface="+mn-ea"/>
            </a:endParaRP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GB" sz="3200" b="1" i="0" u="none" strike="noStrike" kern="0" cap="none" spc="0" normalizeH="0" baseline="0" noProof="0">
              <a:ln>
                <a:noFill/>
              </a:ln>
              <a:solidFill>
                <a:srgbClr val="000000"/>
              </a:solidFill>
              <a:effectLst/>
              <a:uLnTx/>
              <a:uFillTx/>
              <a:latin typeface="+mn-lt"/>
              <a:ea typeface="+mn-ea"/>
              <a:cs typeface="+mn-cs"/>
            </a:endParaRP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GB" sz="3200" b="0" i="0" u="none" strike="noStrike" kern="0" cap="none" spc="0" normalizeH="0" baseline="0" noProof="0">
              <a:ln>
                <a:noFill/>
              </a:ln>
              <a:solidFill>
                <a:srgbClr val="000000"/>
              </a:solidFill>
              <a:effectLst/>
              <a:uLnTx/>
              <a:uFillTx/>
              <a:latin typeface="+mn-lt"/>
              <a:ea typeface="+mn-ea"/>
              <a:cs typeface="+mn-cs"/>
            </a:endParaRP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GB" sz="3200" b="0" i="0" u="none" strike="noStrike" kern="0" cap="none" spc="0" normalizeH="0" baseline="0" noProof="0">
              <a:ln>
                <a:noFill/>
              </a:ln>
              <a:solidFill>
                <a:srgbClr val="000000"/>
              </a:solidFill>
              <a:effectLst/>
              <a:uLnTx/>
              <a:uFillTx/>
              <a:latin typeface="+mn-lt"/>
              <a:ea typeface="+mn-ea"/>
              <a:cs typeface="+mn-cs"/>
            </a:endParaRP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GB" sz="3200" b="0" i="0" u="none" strike="noStrike" kern="0" cap="none" spc="0" normalizeH="0" baseline="0" noProof="0">
              <a:ln>
                <a:noFill/>
              </a:ln>
              <a:solidFill>
                <a:srgbClr val="000000"/>
              </a:solidFill>
              <a:effectLst/>
              <a:uLnTx/>
              <a:uFillTx/>
              <a:latin typeface="+mn-lt"/>
              <a:ea typeface="+mn-ea"/>
              <a:cs typeface="+mn-cs"/>
            </a:endParaRP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GB" sz="3200" b="0" i="0" u="none" strike="noStrike" kern="0" cap="none" spc="0" normalizeH="0" baseline="0" noProof="0">
              <a:ln>
                <a:noFill/>
              </a:ln>
              <a:solidFill>
                <a:srgbClr val="000000"/>
              </a:solidFill>
              <a:effectLst/>
              <a:uLnTx/>
              <a:uFillTx/>
              <a:latin typeface="+mn-lt"/>
              <a:ea typeface="+mn-ea"/>
              <a:cs typeface="+mn-cs"/>
            </a:endParaRPr>
          </a:p>
          <a:p>
            <a:pPr marL="0" marR="0" lvl="0" indent="0" algn="l" defTabSz="449263" rtl="0" eaLnBrk="0" fontAlgn="base" latinLnBrk="0" hangingPunct="0">
              <a:lnSpc>
                <a:spcPct val="93000"/>
              </a:lnSpc>
              <a:spcBef>
                <a:spcPct val="0"/>
              </a:spcBef>
              <a:spcAft>
                <a:spcPts val="1425"/>
              </a:spcAft>
              <a:buClr>
                <a:srgbClr val="000000"/>
              </a:buClr>
              <a:buSzTx/>
              <a:buFont typeface="Times New Roman" pitchFamily="18" charset="0"/>
              <a:buNone/>
              <a:defRPr/>
            </a:pPr>
            <a:endParaRPr kumimoji="0" lang="en-GB" altLang="en-US" sz="3200" b="0" i="0" u="none" strike="noStrike" kern="0" cap="none" spc="0" normalizeH="0" baseline="0" noProof="0">
              <a:ln>
                <a:noFill/>
              </a:ln>
              <a:solidFill>
                <a:srgbClr val="000000"/>
              </a:solidFill>
              <a:effectLst/>
              <a:uLnTx/>
              <a:uFillTx/>
              <a:latin typeface="+mn-lt"/>
              <a:ea typeface="+mn-ea"/>
              <a:cs typeface="+mn-cs"/>
            </a:endParaRPr>
          </a:p>
        </p:txBody>
      </p:sp>
      <p:pic>
        <p:nvPicPr>
          <p:cNvPr id="41987" name="Picture 3" descr="A group of people standing/dancing on the black surface of Beat Blocks Flooring, taken with time delay"/>
          <p:cNvPicPr>
            <a:picLocks noChangeAspect="1"/>
          </p:cNvPicPr>
          <p:nvPr/>
        </p:nvPicPr>
        <p:blipFill>
          <a:blip r:embed="rId2"/>
          <a:stretch>
            <a:fillRect/>
          </a:stretch>
        </p:blipFill>
        <p:spPr>
          <a:xfrm>
            <a:off x="1398588" y="1354138"/>
            <a:ext cx="7283450" cy="4851400"/>
          </a:xfrm>
          <a:prstGeom prst="rect">
            <a:avLst/>
          </a:prstGeom>
          <a:noFill/>
          <a:ln>
            <a:noFill/>
            <a:miter lim="800000"/>
          </a:ln>
        </p:spPr>
      </p:pic>
      <p:sp>
        <p:nvSpPr>
          <p:cNvPr id="41988" name="TextBox 4"/>
          <p:cNvSpPr txBox="1"/>
          <p:nvPr/>
        </p:nvSpPr>
        <p:spPr>
          <a:xfrm>
            <a:off x="936625" y="5407025"/>
            <a:ext cx="7416800" cy="584200"/>
          </a:xfrm>
          <a:prstGeom prst="rect">
            <a:avLst/>
          </a:prstGeom>
          <a:noFill/>
        </p:spPr>
        <p:txBody>
          <a:bodyPr>
            <a:spAutoFit/>
          </a:bodyPr>
          <a:lstStyle/>
          <a:p>
            <a:pPr marL="1257300" marR="0" lvl="3" indent="0" algn="l" defTabSz="449263" rtl="0" eaLnBrk="0" fontAlgn="base" latinLnBrk="0" hangingPunct="0">
              <a:lnSpc>
                <a:spcPct val="100000"/>
              </a:lnSpc>
              <a:spcBef>
                <a:spcPct val="0"/>
              </a:spcBef>
              <a:spcAft>
                <a:spcPct val="0"/>
              </a:spcAft>
              <a:buClrTx/>
              <a:buSzTx/>
              <a:buFontTx/>
              <a:buNone/>
              <a:defRPr/>
            </a:pPr>
            <a:r>
              <a:rPr kumimoji="0" lang="en-GB" sz="3200" b="1" i="0" u="none" strike="noStrike" kern="1200" cap="none" spc="0" normalizeH="0" baseline="0" noProof="0">
                <a:ln>
                  <a:noFill/>
                </a:ln>
                <a:solidFill>
                  <a:schemeClr val="accent3"/>
                </a:solidFill>
                <a:effectLst/>
                <a:uLnTx/>
                <a:uFillTx/>
                <a:latin typeface="Arial" panose="020B0604020202020204" pitchFamily="34" charset="0"/>
                <a:ea typeface="SimSun" pitchFamily="2" charset="-122"/>
                <a:cs typeface="+mn-cs"/>
              </a:rPr>
              <a:t>Do you have any questions?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0" y="0"/>
            <a:ext cx="10080625" cy="900113"/>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pitchFamily="18" charset="0"/>
              <a:buNone/>
              <a:defRPr/>
            </a:pPr>
            <a:r>
              <a:rPr kumimoji="0" lang="en-GB" sz="4000" b="1" i="0" u="none" strike="noStrike" kern="0" cap="none" spc="0" normalizeH="0" baseline="0" noProof="0">
                <a:ln>
                  <a:noFill/>
                </a:ln>
                <a:solidFill>
                  <a:schemeClr val="accent6"/>
                </a:solidFill>
                <a:effectLst/>
                <a:uLnTx/>
                <a:uFillTx/>
                <a:latin typeface="+mn-lt"/>
                <a:ea typeface="+mj-ea" pitchFamily="2" charset="-122"/>
                <a:cs typeface="+mj-cs"/>
              </a:rPr>
              <a:t>List of References (part 1)</a:t>
            </a:r>
          </a:p>
        </p:txBody>
      </p:sp>
      <p:sp>
        <p:nvSpPr>
          <p:cNvPr id="43010" name="Content Placeholder 2"/>
          <p:cNvSpPr>
            <a:spLocks noGrp="1" noChangeArrowheads="1"/>
          </p:cNvSpPr>
          <p:nvPr>
            <p:ph idx="1"/>
          </p:nvPr>
        </p:nvSpPr>
        <p:spPr>
          <a:xfrm>
            <a:off x="0" y="900113"/>
            <a:ext cx="10080625" cy="6659562"/>
          </a:xfrm>
          <a:prstGeom prst="rect">
            <a:avLst/>
          </a:prstGeom>
          <a:solidFill>
            <a:srgbClr val="FFFF00">
              <a:alpha val="32941"/>
            </a:srgbClr>
          </a:solidFill>
        </p:spPr>
        <p:txBody>
          <a:bodyPr vert="horz" wrap="square" lIns="0" tIns="28080" rIns="0" bIns="0" numCol="1" anchor="t" anchorCtr="0" compatLnSpc="1">
            <a:prstTxWarp prst="textNoShape">
              <a:avLst/>
            </a:prstTxWarp>
          </a:bodyPr>
          <a:lstStyle/>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Alvarado, K. (2022). ‘Accessibility of music festivals: a British Perspective’</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 International Journal of Event and festival management</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a:t>
            </a:r>
            <a:r>
              <a:rPr kumimoji="0" lang="en-GB" sz="1000" b="1"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13</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(2), 203-218.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Auslander, P. (2008).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Liveness – Performance in a Mediatized Culture</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Routledge.</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Auslander, P. (2012). ‘Digital Liveness: A Historico-Philosophical Perspective’,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A Journal of Performance and Art</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a:t>
            </a:r>
            <a:r>
              <a:rPr kumimoji="0" lang="en-GB" sz="1000" b="1"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34</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(3), 3-11.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err="1">
                <a:ln>
                  <a:noFill/>
                </a:ln>
                <a:solidFill>
                  <a:srgbClr val="000000"/>
                </a:solidFill>
                <a:effectLst/>
                <a:uLnTx/>
                <a:uFillTx/>
                <a:latin typeface="+mj-lt"/>
                <a:ea typeface="Times New Roman" panose="02020603050405020304" pitchFamily="18" charset="0"/>
                <a:cs typeface="+mn-cs"/>
              </a:rPr>
              <a:t>Banke, S., &amp; Woodward, I. (2020). ‘Making and Re-Making Public Spaces: The Co(Vid)-Creation of Music Festivals’,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The European Sociologist</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a:t>
            </a:r>
            <a:r>
              <a:rPr kumimoji="0" lang="en-GB" sz="1000" b="1"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45</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(1).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Beat Blocks. (2023).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The Beat Blocks Experience,</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Beat Blocks, accessed 09/01/23. </a:t>
            </a:r>
            <a:r>
              <a:rPr kumimoji="0" lang="en-GB" sz="1000" b="0" i="0" u="sng" strike="noStrike" kern="0" cap="none" spc="0" normalizeH="0" baseline="0" noProof="0">
                <a:ln>
                  <a:noFill/>
                </a:ln>
                <a:solidFill>
                  <a:srgbClr val="000000"/>
                </a:solidFill>
                <a:effectLst/>
                <a:uLnTx/>
                <a:uFillTx/>
                <a:latin typeface="+mj-lt"/>
                <a:ea typeface="Times New Roman" panose="02020603050405020304" pitchFamily="18" charset="0"/>
                <a:cs typeface="+mn-cs"/>
                <a:hlinkClick r:id="rId2"/>
              </a:rPr>
              <a:t>https://www.beatblocks.co.uk/</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Bennet, R.J. (2015).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The Digital Evolution of Live Music</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Chandos Publishing.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tabLst>
                <a:tab pos="180340" algn="l"/>
                <a:tab pos="539750" algn="l"/>
                <a:tab pos="899160" algn="l"/>
                <a:tab pos="1258570" algn="l"/>
                <a:tab pos="1617980" algn="l"/>
                <a:tab pos="1977390" algn="l"/>
                <a:tab pos="2336800" algn="l"/>
                <a:tab pos="2696210" algn="l"/>
                <a:tab pos="3055620" algn="l"/>
                <a:tab pos="3415030" algn="l"/>
                <a:tab pos="3774440" algn="l"/>
                <a:tab pos="4133850" algn="l"/>
                <a:tab pos="4493260" algn="l"/>
                <a:tab pos="4852670" algn="l"/>
                <a:tab pos="5212080" algn="l"/>
                <a:tab pos="5571490" algn="l"/>
              </a:tabLst>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Bossey, A. (2019). ‘Industry perceptions of potential digital futures for live performance in the staging and consumption of music festivals’, in Mair, J. (eds).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The Routledge Handbook of Festivals</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Routledge, 406-416.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Bossey, A. (2020). ‘Accessibility All Areas? UK live music industry perceptions of current practice and Information and Communication Technology improvements to accessibility for music festival attendees who are Deaf or disabled’,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International Journal of Event and festival management</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a:t>
            </a:r>
            <a:r>
              <a:rPr kumimoji="0" lang="en-GB" sz="1000" b="1"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11</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(1), 6-25.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British Deaf News. (2022).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How do D/Deaf people experience music?</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British Deaf News, accessed 20/02/23. </a:t>
            </a:r>
            <a:r>
              <a:rPr kumimoji="0" lang="en-GB" sz="1000" b="0" i="0" u="sng" strike="noStrike" kern="0" cap="none" spc="0" normalizeH="0" baseline="0" noProof="0">
                <a:ln>
                  <a:noFill/>
                </a:ln>
                <a:solidFill>
                  <a:srgbClr val="000000"/>
                </a:solidFill>
                <a:effectLst/>
                <a:uLnTx/>
                <a:uFillTx/>
                <a:latin typeface="+mj-lt"/>
                <a:ea typeface="Times New Roman" panose="02020603050405020304" pitchFamily="18" charset="0"/>
                <a:cs typeface="+mn-cs"/>
                <a:hlinkClick r:id="rId3"/>
              </a:rPr>
              <a:t>https://www.britishDeafnews.co.uk/Deaf-people-experience-music/</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Brown, A., Donne, K., Fallon, P., &amp; Sharpley, R. (2019). ‘From headliners to hangovers: Digital media communication in the British rock music festival experience’,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Tourist Studies</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a:t>
            </a:r>
            <a:r>
              <a:rPr kumimoji="0" lang="en-GB" sz="1000" b="1"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20</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(1), 75–95.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Cornelius, S. &amp; Natvig, M. (2023).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Music: A Social Experience</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Routledge.</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Couldry, N. (2004). ‘Liveness, “Reality,” and the Mediated Habitus from Television to the Mobile Phone,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The Communication Review</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a:t>
            </a:r>
            <a:r>
              <a:rPr kumimoji="0" lang="en-GB" sz="1000" b="1"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7</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(4), 353-361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Davies, K. (2021). ‘Festivals Post Covid-19’,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Leisure Sciences</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a:t>
            </a:r>
            <a:r>
              <a:rPr kumimoji="0" lang="en-GB" sz="1000" b="1"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43</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(1-2), 184-189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Dixon, S., Malina, R., &amp; Cubitt, S. (2015).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Digital Performance: A History of New Media in Theatre, Dance, Performance Art, and Installation</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MIT Press.</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Duffy, M., Mair, J. &amp; Waitt, G. (2019). ‘Addressing community diversity: the role of the festival encounter’, in R. Finkel, B. Sharp &amp; M. Sweeney (eds.),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Accessibility, Inclusion, and Diversity in Critical Event Studies,</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Routledge, 9-20.</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Equality Act. (2010).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Equality Act 2010, </a:t>
            </a:r>
            <a:r>
              <a:rPr kumimoji="0" lang="en-GB" sz="1000" b="0" i="0" u="none" strike="noStrike" kern="0" cap="none" spc="0" normalizeH="0" baseline="0" noProof="0" err="1">
                <a:ln>
                  <a:noFill/>
                </a:ln>
                <a:solidFill>
                  <a:srgbClr val="000000"/>
                </a:solidFill>
                <a:effectLst/>
                <a:uLnTx/>
                <a:uFillTx/>
                <a:latin typeface="+mj-lt"/>
                <a:ea typeface="Times New Roman" panose="02020603050405020304" pitchFamily="18" charset="0"/>
                <a:cs typeface="+mn-cs"/>
              </a:rPr>
              <a:t>Legislation.gov.uk, accessed 09/01/23.  </a:t>
            </a:r>
            <a:r>
              <a:rPr kumimoji="0" lang="en-GB" sz="1000" b="0" i="0" u="sng" strike="noStrike" kern="0" cap="none" spc="0" normalizeH="0" baseline="0" noProof="0">
                <a:ln>
                  <a:noFill/>
                </a:ln>
                <a:solidFill>
                  <a:srgbClr val="000000"/>
                </a:solidFill>
                <a:effectLst/>
                <a:uLnTx/>
                <a:uFillTx/>
                <a:latin typeface="+mj-lt"/>
                <a:ea typeface="Times New Roman" panose="02020603050405020304" pitchFamily="18" charset="0"/>
                <a:cs typeface="+mn-cs"/>
                <a:hlinkClick r:id="rId4"/>
              </a:rPr>
              <a:t>https://www.legislation.gov.uk/ukpga/2010/15/contents</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Fox, D., Gouthro, M., Morakabati, Y., &amp; Brackstone, J. (2014).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Doing Events Research – From theory to practice</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Routledge.</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R. Finkel, R., Sharp, B., &amp; Sweeney, M. (2019).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Accessibility, Inclusion, and Diversity in Critical Event Studies</a:t>
            </a: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Routledge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Green, N. (2023). ‘Splendour XR: Place, Experience and Liveness at a Virtual Music Festival’, </a:t>
            </a:r>
            <a:r>
              <a:rPr kumimoji="0" lang="en-GB" sz="1000" b="0" i="1" u="none" strike="noStrike" kern="0" cap="none" spc="0" normalizeH="0" baseline="0" noProof="0">
                <a:ln>
                  <a:noFill/>
                </a:ln>
                <a:solidFill>
                  <a:srgbClr val="000000"/>
                </a:solidFill>
                <a:effectLst/>
                <a:uLnTx/>
                <a:uFillTx/>
                <a:latin typeface="+mj-lt"/>
                <a:ea typeface="Times New Roman" panose="02020603050405020304" pitchFamily="18" charset="0"/>
                <a:cs typeface="+mn-cs"/>
              </a:rPr>
              <a:t>Leisure Sciences </a:t>
            </a:r>
            <a:r>
              <a:rPr kumimoji="0" lang="en-GB" sz="1000" b="0" i="1" u="none" strike="noStrike" kern="0" cap="none" spc="0" normalizeH="0" baseline="0" noProof="0">
                <a:ln>
                  <a:noFill/>
                </a:ln>
                <a:solidFill>
                  <a:srgbClr val="000000"/>
                </a:solidFill>
                <a:effectLst/>
                <a:uLnTx/>
                <a:uFillTx/>
                <a:latin typeface="+mj-lt"/>
                <a:ea typeface="Times"/>
                <a:cs typeface="+mn-cs"/>
              </a:rPr>
              <a:t>- An Interdisciplinary Journal</a:t>
            </a:r>
            <a:r>
              <a:rPr kumimoji="0" lang="en-GB" sz="1000" b="0" i="0" u="none" strike="noStrike" kern="0" cap="none" spc="0" normalizeH="0" baseline="0" noProof="0">
                <a:ln>
                  <a:noFill/>
                </a:ln>
                <a:solidFill>
                  <a:srgbClr val="000000"/>
                </a:solidFill>
                <a:effectLst/>
                <a:uLnTx/>
                <a:uFillTx/>
                <a:latin typeface="+mj-lt"/>
                <a:ea typeface="Times"/>
                <a:cs typeface="+mn-cs"/>
              </a:rPr>
              <a:t>, 45. </a:t>
            </a:r>
            <a:endPar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endParaRPr>
          </a:p>
          <a:p>
            <a:pPr marL="342900" marR="0" lvl="0" indent="-342900" algn="l" defTabSz="449263" rtl="0" eaLnBrk="0" fontAlgn="base" latinLnBrk="0" hangingPunct="0">
              <a:lnSpc>
                <a:spcPct val="93000"/>
              </a:lnSpc>
              <a:spcBef>
                <a:spcPct val="0"/>
              </a:spcBef>
              <a:spcAft>
                <a:spcPts val="1425"/>
              </a:spcAft>
              <a:buClr>
                <a:srgbClr val="000000"/>
              </a:buClr>
              <a:buSzTx/>
              <a:buFont typeface="Times New Roman" pitchFamily="18" charset="0"/>
              <a:buNone/>
              <a:tabLst>
                <a:tab pos="1009650" algn="l"/>
              </a:tabLst>
              <a:defRPr/>
            </a:pPr>
            <a:r>
              <a:rPr kumimoji="0" lang="en-GB" sz="1000" b="0" i="0" u="none" strike="noStrike" kern="0" cap="none" spc="0" normalizeH="0" baseline="0" noProof="0">
                <a:ln>
                  <a:noFill/>
                </a:ln>
                <a:solidFill>
                  <a:srgbClr val="000000"/>
                </a:solidFill>
                <a:effectLst/>
                <a:uLnTx/>
                <a:uFillTx/>
                <a:latin typeface="+mj-lt"/>
                <a:ea typeface="Times New Roman" panose="02020603050405020304" pitchFamily="18" charset="0"/>
                <a:cs typeface="+mn-cs"/>
              </a:rPr>
              <a:t>	</a:t>
            </a:r>
          </a:p>
          <a:p>
            <a:pPr marL="342900" marR="0" lvl="0" indent="-3429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endParaRPr kumimoji="0" lang="en-GB" altLang="en-US" sz="1200" b="0" i="0" u="none" strike="noStrike" kern="0" cap="none" spc="0" normalizeH="0" baseline="0" noProof="0">
              <a:ln>
                <a:noFill/>
              </a:ln>
              <a:solidFill>
                <a:srgbClr val="000000"/>
              </a:solidFill>
              <a:effectLst/>
              <a:uLnTx/>
              <a:uFillTx/>
              <a:latin typeface="+mn-lt"/>
              <a:ea typeface="+mn-ea"/>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0" y="0"/>
            <a:ext cx="10080625" cy="900113"/>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pitchFamily="18" charset="0"/>
              <a:buNone/>
              <a:defRPr/>
            </a:pPr>
            <a:r>
              <a:rPr kumimoji="0" lang="en-GB" sz="4000" b="1" i="0" u="none" strike="noStrike" kern="0" cap="none" spc="0" normalizeH="0" baseline="0" noProof="0">
                <a:ln>
                  <a:noFill/>
                </a:ln>
                <a:solidFill>
                  <a:schemeClr val="accent6"/>
                </a:solidFill>
                <a:effectLst/>
                <a:uLnTx/>
                <a:uFillTx/>
                <a:latin typeface="+mn-lt"/>
                <a:ea typeface="+mj-ea" pitchFamily="2" charset="-122"/>
                <a:cs typeface="+mj-cs"/>
              </a:rPr>
              <a:t>List of References (part 2)</a:t>
            </a:r>
          </a:p>
        </p:txBody>
      </p:sp>
      <p:sp>
        <p:nvSpPr>
          <p:cNvPr id="44034" name="Content Placeholder 2"/>
          <p:cNvSpPr>
            <a:spLocks noGrp="1"/>
          </p:cNvSpPr>
          <p:nvPr>
            <p:ph idx="1"/>
          </p:nvPr>
        </p:nvSpPr>
        <p:spPr>
          <a:xfrm>
            <a:off x="0" y="900113"/>
            <a:ext cx="10080625" cy="6659562"/>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lvl="0">
              <a:buFont typeface="Arial"/>
              <a:buChar char="•"/>
            </a:pPr>
            <a:r>
              <a:rPr sz="1000">
                <a:ea typeface="Times New Roman" panose="02020603050405020304" pitchFamily="18" charset="0"/>
              </a:rPr>
              <a:t>Haferkorn, J., Kavanagh, B., &amp; Leak, S. (2021). </a:t>
            </a:r>
            <a:r>
              <a:rPr sz="1000" i="1">
                <a:ea typeface="Times New Roman" panose="02020603050405020304" pitchFamily="18" charset="0"/>
              </a:rPr>
              <a:t>Livestreaming Music in the UK, A Report for Musicians</a:t>
            </a:r>
            <a:r>
              <a:rPr sz="1000">
                <a:ea typeface="Times New Roman" panose="02020603050405020304" pitchFamily="18" charset="0"/>
              </a:rPr>
              <a:t>, Livestreaming Music, </a:t>
            </a:r>
            <a:r>
              <a:rPr sz="1000" u="sng">
                <a:ea typeface="Times New Roman" panose="02020603050405020304" pitchFamily="18" charset="0"/>
                <a:hlinkClick r:id="rId2"/>
              </a:rPr>
              <a:t>www.livestreamingmusic.uk</a:t>
            </a:r>
            <a:r>
              <a:rPr sz="1000">
                <a:ea typeface="Times New Roman" panose="02020603050405020304" pitchFamily="18" charset="0"/>
              </a:rPr>
              <a:t> </a:t>
            </a:r>
          </a:p>
          <a:p>
            <a:pPr lvl="0">
              <a:buFont typeface="Arial"/>
              <a:buChar char="•"/>
            </a:pPr>
            <a:r>
              <a:rPr sz="1000">
                <a:ea typeface="Times New Roman" panose="02020603050405020304" pitchFamily="18" charset="0"/>
              </a:rPr>
              <a:t>Hearing Link Services. (2023). </a:t>
            </a:r>
            <a:r>
              <a:rPr sz="1000" i="1">
                <a:ea typeface="Times New Roman" panose="02020603050405020304" pitchFamily="18" charset="0"/>
              </a:rPr>
              <a:t>What is a Hearing Loop</a:t>
            </a:r>
            <a:r>
              <a:rPr sz="1000">
                <a:ea typeface="Times New Roman" panose="02020603050405020304" pitchFamily="18" charset="0"/>
              </a:rPr>
              <a:t>, Hearing Link, accessed 13/02/23. </a:t>
            </a:r>
            <a:r>
              <a:rPr sz="1000" u="sng">
                <a:ea typeface="Times New Roman" panose="02020603050405020304" pitchFamily="18" charset="0"/>
                <a:hlinkClick r:id="rId3"/>
              </a:rPr>
              <a:t>https://www.hearinglink.org/technology/hearing-loops/what-is-a-hearing-loop/</a:t>
            </a:r>
            <a:r>
              <a:rPr sz="1000">
                <a:ea typeface="Times New Roman" panose="02020603050405020304" pitchFamily="18" charset="0"/>
              </a:rPr>
              <a:t>  </a:t>
            </a:r>
          </a:p>
          <a:p>
            <a:pPr lvl="0">
              <a:buFont typeface="Arial"/>
              <a:buChar char="•"/>
            </a:pPr>
            <a:r>
              <a:rPr sz="1000">
                <a:ea typeface="Times New Roman" panose="02020603050405020304" pitchFamily="18" charset="0"/>
              </a:rPr>
              <a:t>House of Commons Library. (2022). </a:t>
            </a:r>
            <a:r>
              <a:rPr sz="1000" i="1">
                <a:ea typeface="Times New Roman" panose="02020603050405020304" pitchFamily="18" charset="0"/>
              </a:rPr>
              <a:t>UK disability statistics: Prevalence and life experiences, </a:t>
            </a:r>
            <a:r>
              <a:rPr sz="1000">
                <a:ea typeface="Times New Roman" panose="02020603050405020304" pitchFamily="18" charset="0"/>
              </a:rPr>
              <a:t>House of Commons Library, accessed 10/01/23. </a:t>
            </a:r>
            <a:r>
              <a:rPr sz="1000" u="sng">
                <a:ea typeface="Times New Roman" panose="02020603050405020304" pitchFamily="18" charset="0"/>
                <a:hlinkClick r:id="rId4"/>
              </a:rPr>
              <a:t>https://commonslibrary.parliament.uk/research-briefings/cbp-9602/</a:t>
            </a:r>
            <a:r>
              <a:rPr sz="1000">
                <a:ea typeface="Times New Roman" panose="02020603050405020304" pitchFamily="18" charset="0"/>
              </a:rPr>
              <a:t>  </a:t>
            </a:r>
          </a:p>
          <a:p>
            <a:pPr lvl="0">
              <a:buFont typeface="Arial"/>
              <a:buChar char="•"/>
            </a:pPr>
            <a:r>
              <a:rPr sz="1000">
                <a:ea typeface="Times New Roman" panose="02020603050405020304" pitchFamily="18" charset="0"/>
              </a:rPr>
              <a:t>Hughes, C., Montagud, M., &amp; Pesch, P. (2019). ‘Disruptive approaches for subtitling in immersive environments’, </a:t>
            </a:r>
            <a:r>
              <a:rPr sz="1000" i="1">
                <a:ea typeface="Times New Roman" panose="02020603050405020304" pitchFamily="18" charset="0"/>
              </a:rPr>
              <a:t>TVX '19: Proceedings of the 2019 ACM International Conference on Interactive Experiences for TV and Online Video</a:t>
            </a:r>
            <a:r>
              <a:rPr sz="1000">
                <a:ea typeface="Times New Roman" panose="02020603050405020304" pitchFamily="18" charset="0"/>
              </a:rPr>
              <a:t>, June 2019, 216–229.</a:t>
            </a:r>
          </a:p>
          <a:p>
            <a:pPr lvl="0">
              <a:buFont typeface="Arial"/>
              <a:buChar char="•"/>
            </a:pPr>
            <a:r>
              <a:rPr sz="1000">
                <a:ea typeface="Times New Roman" panose="02020603050405020304" pitchFamily="18" charset="0"/>
              </a:rPr>
              <a:t>Jaakkola, E. (2020). ‘Designing conceptual articles: four approaches’, </a:t>
            </a:r>
            <a:r>
              <a:rPr sz="1000" i="1">
                <a:ea typeface="Times New Roman" panose="02020603050405020304" pitchFamily="18" charset="0"/>
              </a:rPr>
              <a:t>AMS Review</a:t>
            </a:r>
            <a:r>
              <a:rPr sz="1000">
                <a:ea typeface="Times New Roman" panose="02020603050405020304" pitchFamily="18" charset="0"/>
              </a:rPr>
              <a:t>. </a:t>
            </a:r>
            <a:r>
              <a:rPr sz="1000" b="1">
                <a:ea typeface="Times New Roman" panose="02020603050405020304" pitchFamily="18" charset="0"/>
              </a:rPr>
              <a:t>10</a:t>
            </a:r>
            <a:r>
              <a:rPr sz="1000">
                <a:ea typeface="Times New Roman" panose="02020603050405020304" pitchFamily="18" charset="0"/>
              </a:rPr>
              <a:t>, 18-26.</a:t>
            </a:r>
          </a:p>
          <a:p>
            <a:pPr lvl="0">
              <a:buFont typeface="Arial"/>
              <a:buChar char="•"/>
            </a:pPr>
            <a:r>
              <a:rPr sz="1000">
                <a:ea typeface="Times New Roman" panose="02020603050405020304" pitchFamily="18" charset="0"/>
              </a:rPr>
              <a:t>Jackson, C., Blake, A., &amp; Hibbert, J. (2019). </a:t>
            </a:r>
            <a:r>
              <a:rPr sz="1000" i="1">
                <a:ea typeface="Times New Roman" panose="02020603050405020304" pitchFamily="18" charset="0"/>
              </a:rPr>
              <a:t>Value of Outdoor Events 2018 (UK).</a:t>
            </a:r>
            <a:r>
              <a:rPr sz="1000">
                <a:ea typeface="Times New Roman" panose="02020603050405020304" pitchFamily="18" charset="0"/>
              </a:rPr>
              <a:t> Events industry Forum/Bournemouth University. </a:t>
            </a:r>
            <a:r>
              <a:rPr sz="1000" u="sng">
                <a:ea typeface="Times New Roman" panose="02020603050405020304" pitchFamily="18" charset="0"/>
                <a:hlinkClick r:id="rId5"/>
              </a:rPr>
              <a:t>https://www.eventsindustryforum.co.uk/images/documents/EIF_summary_report_final.pdf</a:t>
            </a:r>
            <a:r>
              <a:rPr sz="1000">
                <a:ea typeface="Times New Roman" panose="02020603050405020304" pitchFamily="18" charset="0"/>
              </a:rPr>
              <a:t> </a:t>
            </a:r>
          </a:p>
          <a:p>
            <a:pPr lvl="0">
              <a:buFont typeface="Arial"/>
              <a:buChar char="•"/>
            </a:pPr>
            <a:r>
              <a:rPr sz="1000">
                <a:ea typeface="Times New Roman" panose="02020603050405020304" pitchFamily="18" charset="0"/>
              </a:rPr>
              <a:t>Jahn, S., Cornwell, B., Drengner, J., &amp; Gaus, H. (2018). ‘Temporary communitas and willingness to return to events’, </a:t>
            </a:r>
            <a:r>
              <a:rPr sz="1000" i="1">
                <a:ea typeface="Times New Roman" panose="02020603050405020304" pitchFamily="18" charset="0"/>
              </a:rPr>
              <a:t>Journal of Business Research</a:t>
            </a:r>
            <a:r>
              <a:rPr sz="1000">
                <a:ea typeface="Times New Roman" panose="02020603050405020304" pitchFamily="18" charset="0"/>
              </a:rPr>
              <a:t>, </a:t>
            </a:r>
            <a:r>
              <a:rPr sz="1000" b="1">
                <a:ea typeface="Times New Roman" panose="02020603050405020304" pitchFamily="18" charset="0"/>
              </a:rPr>
              <a:t>92</a:t>
            </a:r>
            <a:r>
              <a:rPr sz="1000">
                <a:ea typeface="Times New Roman" panose="02020603050405020304" pitchFamily="18" charset="0"/>
              </a:rPr>
              <a:t>, 329-338.</a:t>
            </a:r>
          </a:p>
          <a:p>
            <a:pPr lvl="0">
              <a:buFont typeface="Arial"/>
              <a:buChar char="•"/>
            </a:pPr>
            <a:r>
              <a:rPr sz="1000">
                <a:ea typeface="Times New Roman" panose="02020603050405020304" pitchFamily="18" charset="0"/>
              </a:rPr>
              <a:t>Karlsen, S. (2016). ‘Context, Cohesion and Community: Characteristics of Festival Audience Members Strong Experiences with Music’, in Burland, K., &amp; Pitts, S. (eds). </a:t>
            </a:r>
            <a:r>
              <a:rPr sz="1000" i="1">
                <a:ea typeface="Times New Roman" panose="02020603050405020304" pitchFamily="18" charset="0"/>
              </a:rPr>
              <a:t>Coughing and clapping: investigating audience experience</a:t>
            </a:r>
            <a:r>
              <a:rPr sz="1000">
                <a:ea typeface="Times New Roman" panose="02020603050405020304" pitchFamily="18" charset="0"/>
              </a:rPr>
              <a:t>, Routledge.</a:t>
            </a:r>
          </a:p>
          <a:p>
            <a:pPr lvl="0">
              <a:buFont typeface="Arial"/>
              <a:buChar char="•"/>
            </a:pPr>
            <a:r>
              <a:rPr sz="1000">
                <a:ea typeface="Times New Roman" panose="02020603050405020304" pitchFamily="18" charset="0"/>
              </a:rPr>
              <a:t>Kim, S-Y. (2017). </a:t>
            </a:r>
            <a:r>
              <a:rPr sz="1000" i="1">
                <a:ea typeface="Times New Roman" panose="02020603050405020304" pitchFamily="18" charset="0"/>
              </a:rPr>
              <a:t>Liveness: Performance of Ideology and Technology in the Changing Media Environment</a:t>
            </a:r>
            <a:r>
              <a:rPr sz="1000">
                <a:ea typeface="Times New Roman" panose="02020603050405020304" pitchFamily="18" charset="0"/>
              </a:rPr>
              <a:t>. Oxford University Press. </a:t>
            </a:r>
          </a:p>
          <a:p>
            <a:pPr lvl="0">
              <a:buFont typeface="Arial"/>
              <a:buChar char="•"/>
            </a:pPr>
            <a:r>
              <a:rPr sz="1000">
                <a:ea typeface="Times New Roman" panose="02020603050405020304" pitchFamily="18" charset="0"/>
              </a:rPr>
              <a:t>Lazar, J., Goldstein, D., &amp; Taylor, A. (2015). </a:t>
            </a:r>
            <a:r>
              <a:rPr sz="1000" i="1">
                <a:ea typeface="Times New Roman" panose="02020603050405020304" pitchFamily="18" charset="0"/>
              </a:rPr>
              <a:t>Ensuring Digital Accessibility Through Process and Policy.</a:t>
            </a:r>
            <a:r>
              <a:rPr sz="1000">
                <a:ea typeface="Times New Roman" panose="02020603050405020304" pitchFamily="18" charset="0"/>
              </a:rPr>
              <a:t> Elsevier</a:t>
            </a:r>
          </a:p>
          <a:p>
            <a:pPr lvl="0">
              <a:buFont typeface="Arial"/>
              <a:buChar char="•"/>
            </a:pPr>
            <a:r>
              <a:rPr sz="1000">
                <a:ea typeface="Times New Roman" panose="02020603050405020304" pitchFamily="18" charset="0"/>
              </a:rPr>
              <a:t>Lell, P. (2019). ‘Understanding World Music Festivals as Sites of Musical Education – An Ethnographic Approach’, </a:t>
            </a:r>
            <a:r>
              <a:rPr sz="1000" i="1">
                <a:ea typeface="Times New Roman" panose="02020603050405020304" pitchFamily="18" charset="0"/>
              </a:rPr>
              <a:t>IASPN Journal</a:t>
            </a:r>
            <a:r>
              <a:rPr sz="1000">
                <a:ea typeface="Times New Roman" panose="02020603050405020304" pitchFamily="18" charset="0"/>
              </a:rPr>
              <a:t>, </a:t>
            </a:r>
            <a:r>
              <a:rPr sz="1000" b="1">
                <a:ea typeface="Times New Roman" panose="02020603050405020304" pitchFamily="18" charset="0"/>
              </a:rPr>
              <a:t>9</a:t>
            </a:r>
            <a:r>
              <a:rPr sz="1000">
                <a:ea typeface="Times New Roman" panose="02020603050405020304" pitchFamily="18" charset="0"/>
              </a:rPr>
              <a:t> (1), 56-72. </a:t>
            </a:r>
          </a:p>
          <a:p>
            <a:pPr lvl="0">
              <a:buFont typeface="Arial"/>
              <a:buChar char="•"/>
            </a:pPr>
            <a:r>
              <a:rPr sz="1000">
                <a:ea typeface="Times New Roman" panose="02020603050405020304" pitchFamily="18" charset="0"/>
              </a:rPr>
              <a:t>Long, P. (2016). ‘Warts and All: Recording the Live Music Experience’, in Burland, K., &amp; Pitts, S. (eds). </a:t>
            </a:r>
            <a:r>
              <a:rPr sz="1000" i="1">
                <a:ea typeface="Times New Roman" panose="02020603050405020304" pitchFamily="18" charset="0"/>
              </a:rPr>
              <a:t>Coughing and clapping: investigating audience experience</a:t>
            </a:r>
            <a:r>
              <a:rPr sz="1000">
                <a:ea typeface="Times New Roman" panose="02020603050405020304" pitchFamily="18" charset="0"/>
              </a:rPr>
              <a:t>, Routledge.</a:t>
            </a:r>
          </a:p>
          <a:p>
            <a:pPr lvl="0">
              <a:buFont typeface="Arial"/>
              <a:buChar char="•"/>
            </a:pPr>
            <a:r>
              <a:rPr sz="1000">
                <a:ea typeface="Times New Roman" panose="02020603050405020304" pitchFamily="18" charset="0"/>
              </a:rPr>
              <a:t>Mallinder, S. (2020). ‘Live or Memorex. Changing perceptions of music practices’, in Jones, A., &amp; Bennett R. (eds), </a:t>
            </a:r>
            <a:r>
              <a:rPr sz="1000" i="1">
                <a:ea typeface="Times New Roman" panose="02020603050405020304" pitchFamily="18" charset="0"/>
              </a:rPr>
              <a:t>The Digital Evolution of Live Music</a:t>
            </a:r>
            <a:r>
              <a:rPr sz="1000">
                <a:ea typeface="Times New Roman" panose="02020603050405020304" pitchFamily="18" charset="0"/>
              </a:rPr>
              <a:t>. Elsevier, 55-70.</a:t>
            </a:r>
          </a:p>
          <a:p>
            <a:pPr lvl="0">
              <a:buFont typeface="Arial"/>
              <a:buChar char="•"/>
            </a:pPr>
            <a:r>
              <a:rPr sz="1000">
                <a:ea typeface="Times New Roman" panose="02020603050405020304" pitchFamily="18" charset="0"/>
              </a:rPr>
              <a:t>Merriam-Webster Dictionary. (2023). </a:t>
            </a:r>
            <a:r>
              <a:rPr sz="1000" i="1">
                <a:ea typeface="Times New Roman" panose="02020603050405020304" pitchFamily="18" charset="0"/>
              </a:rPr>
              <a:t>Liveness</a:t>
            </a:r>
            <a:r>
              <a:rPr sz="1000">
                <a:ea typeface="Times New Roman" panose="02020603050405020304" pitchFamily="18" charset="0"/>
              </a:rPr>
              <a:t>, Merriam-Webster.com, accessed 14/02/23. </a:t>
            </a:r>
            <a:r>
              <a:rPr sz="1000" u="sng">
                <a:ea typeface="Times New Roman" panose="02020603050405020304" pitchFamily="18" charset="0"/>
                <a:hlinkClick r:id="rId6"/>
              </a:rPr>
              <a:t>https://www.merriam-webster.com/dictionary/liveness</a:t>
            </a:r>
            <a:r>
              <a:rPr sz="1000">
                <a:ea typeface="Times New Roman" panose="02020603050405020304" pitchFamily="18" charset="0"/>
              </a:rPr>
              <a:t>  </a:t>
            </a:r>
          </a:p>
          <a:p>
            <a:pPr lvl="0">
              <a:buFont typeface="Arial"/>
              <a:buChar char="•"/>
            </a:pPr>
            <a:r>
              <a:rPr sz="1000">
                <a:ea typeface="Times New Roman" panose="02020603050405020304" pitchFamily="18" charset="0"/>
              </a:rPr>
              <a:t>Martijn Mulder, M., &amp; Hitters, E. (2021). ‘Visiting pop concerts and festivals: measuring the value of an integrated live music motivation scale’, </a:t>
            </a:r>
            <a:r>
              <a:rPr sz="1000" i="1">
                <a:ea typeface="Times New Roman" panose="02020603050405020304" pitchFamily="18" charset="0"/>
              </a:rPr>
              <a:t>Cultural Trends</a:t>
            </a:r>
            <a:r>
              <a:rPr sz="1000">
                <a:ea typeface="Times New Roman" panose="02020603050405020304" pitchFamily="18" charset="0"/>
              </a:rPr>
              <a:t>, </a:t>
            </a:r>
            <a:r>
              <a:rPr sz="1000" b="1">
                <a:ea typeface="Times New Roman" panose="02020603050405020304" pitchFamily="18" charset="0"/>
              </a:rPr>
              <a:t>30</a:t>
            </a:r>
            <a:r>
              <a:rPr sz="1000">
                <a:ea typeface="Times New Roman" panose="02020603050405020304" pitchFamily="18" charset="0"/>
              </a:rPr>
              <a:t> (4), 355-375. </a:t>
            </a:r>
          </a:p>
          <a:p>
            <a:pPr lvl="0">
              <a:buFont typeface="Arial"/>
              <a:buChar char="•"/>
            </a:pPr>
            <a:r>
              <a:rPr sz="1000">
                <a:ea typeface="Times New Roman" panose="02020603050405020304" pitchFamily="18" charset="0"/>
              </a:rPr>
              <a:t>Mohamed I. Nabih, M., Bloem, J., &amp; Poiesz , T. (1997). ‘Conceptual Issues in the Study of Innovation Adoption Behavior’, </a:t>
            </a:r>
            <a:r>
              <a:rPr sz="1000" i="1">
                <a:ea typeface="Times New Roman" panose="02020603050405020304" pitchFamily="18" charset="0"/>
              </a:rPr>
              <a:t>Advances in Consumer Research</a:t>
            </a:r>
            <a:r>
              <a:rPr sz="1000">
                <a:ea typeface="Times New Roman" panose="02020603050405020304" pitchFamily="18" charset="0"/>
              </a:rPr>
              <a:t>, 24, 190-196.</a:t>
            </a:r>
          </a:p>
          <a:p>
            <a:pPr lvl="0">
              <a:buFont typeface="Arial"/>
              <a:buChar char="•"/>
            </a:pPr>
            <a:r>
              <a:rPr sz="1000">
                <a:ea typeface="Times New Roman" panose="02020603050405020304" pitchFamily="18" charset="0"/>
              </a:rPr>
              <a:t>Ouazzani, Y., Calderón-García, H., Tubillejas-Andrés, B., &amp; Cervera-Taulet, A. (2022). ‘Perceived Value of the Opera Experience in the Real and Virtual Spheres: Dimensions that Make the Difference’, </a:t>
            </a:r>
            <a:r>
              <a:rPr sz="1000" i="1">
                <a:ea typeface="Times New Roman" panose="02020603050405020304" pitchFamily="18" charset="0"/>
              </a:rPr>
              <a:t>International Journal of Arts Management</a:t>
            </a:r>
            <a:r>
              <a:rPr sz="1000">
                <a:ea typeface="Times New Roman" panose="02020603050405020304" pitchFamily="18" charset="0"/>
              </a:rPr>
              <a:t>, </a:t>
            </a:r>
            <a:r>
              <a:rPr sz="1000" b="1">
                <a:ea typeface="Times New Roman" panose="02020603050405020304" pitchFamily="18" charset="0"/>
              </a:rPr>
              <a:t>25</a:t>
            </a:r>
            <a:r>
              <a:rPr sz="1000">
                <a:ea typeface="Times New Roman" panose="02020603050405020304" pitchFamily="18" charset="0"/>
              </a:rPr>
              <a:t> (1), 37-52.</a:t>
            </a:r>
          </a:p>
          <a:p>
            <a:pPr lvl="0">
              <a:buFont typeface="Arial"/>
              <a:buChar char="•"/>
            </a:pPr>
            <a:r>
              <a:rPr sz="1000">
                <a:ea typeface="Times New Roman" panose="02020603050405020304" pitchFamily="18" charset="0"/>
              </a:rPr>
              <a:t>Payne, O. (2022). </a:t>
            </a:r>
            <a:r>
              <a:rPr sz="1000" i="1">
                <a:ea typeface="Times New Roman" panose="02020603050405020304" pitchFamily="18" charset="0"/>
              </a:rPr>
              <a:t>Coldplay are giving Subpacs to Deaf and hard of hearing fans at live shows</a:t>
            </a:r>
            <a:r>
              <a:rPr sz="1000">
                <a:ea typeface="Times New Roman" panose="02020603050405020304" pitchFamily="18" charset="0"/>
              </a:rPr>
              <a:t>,  Musictech, accessed 13/02/23. </a:t>
            </a:r>
            <a:r>
              <a:rPr sz="1000" u="sng">
                <a:ea typeface="Times New Roman" panose="02020603050405020304" pitchFamily="18" charset="0"/>
                <a:hlinkClick r:id="rId7"/>
              </a:rPr>
              <a:t>https://musictech.com/news/events/coldplay-are-giving-subpacs-to-Deaf-and-hard-of-hearing-fans-at-live-shows/</a:t>
            </a:r>
            <a:r>
              <a:rPr sz="1000">
                <a:ea typeface="Times New Roman" panose="02020603050405020304" pitchFamily="18" charset="0"/>
              </a:rPr>
              <a:t>  </a:t>
            </a:r>
          </a:p>
          <a:p>
            <a:pPr lvl="0"/>
            <a:r>
              <a:rPr sz="1000">
                <a:ea typeface="Times New Roman" panose="02020603050405020304" pitchFamily="18" charset="0"/>
              </a:rPr>
              <a:t> </a:t>
            </a:r>
          </a:p>
          <a:p>
            <a:pPr lvl="0"/>
            <a:r>
              <a:rPr sz="1000">
                <a:ea typeface="Times New Roman" panose="02020603050405020304" pitchFamily="18" charset="0"/>
              </a:rPr>
              <a:t>Phelan, P. (1993). </a:t>
            </a:r>
            <a:r>
              <a:rPr sz="1000" i="1">
                <a:ea typeface="Times New Roman" panose="02020603050405020304" pitchFamily="18" charset="0"/>
              </a:rPr>
              <a:t>Unmarked: The Politics of Performance</a:t>
            </a:r>
            <a:r>
              <a:rPr sz="1000">
                <a:ea typeface="Times New Roman" panose="02020603050405020304" pitchFamily="18" charset="0"/>
              </a:rPr>
              <a:t>. Routledge. </a:t>
            </a:r>
          </a:p>
          <a:p>
            <a:pPr lvl="0"/>
            <a:r>
              <a:rPr sz="1000">
                <a:ea typeface="Times New Roman" panose="02020603050405020304" pitchFamily="18" charset="0"/>
              </a:rPr>
              <a:t> </a:t>
            </a:r>
          </a:p>
          <a:p>
            <a:pPr lvl="0"/>
            <a:r>
              <a:rPr sz="1000">
                <a:ea typeface="Times New Roman" panose="02020603050405020304" pitchFamily="18" charset="0"/>
              </a:rPr>
              <a:t>Reese, S. (2022). ‘Writing the Conceptual Article: A Practical Guide’, </a:t>
            </a:r>
            <a:r>
              <a:rPr sz="1000" i="1">
                <a:ea typeface="Times New Roman" panose="02020603050405020304" pitchFamily="18" charset="0"/>
              </a:rPr>
              <a:t>Digital Journalism</a:t>
            </a:r>
            <a:r>
              <a:rPr sz="1000">
                <a:ea typeface="Times New Roman" panose="02020603050405020304" pitchFamily="18" charset="0"/>
              </a:rPr>
              <a:t>. </a:t>
            </a:r>
          </a:p>
          <a:p>
            <a:pPr lvl="0"/>
            <a:r>
              <a:rPr sz="1000">
                <a:ea typeface="Times New Roman" panose="02020603050405020304" pitchFamily="18" charset="0"/>
              </a:rPr>
              <a:t>Robertson, M., Yeoman, I., Smith, K. A., &amp; McMahon-Beattie, U. (2015).’Technology, society, and visioning the future of music festivals’, </a:t>
            </a:r>
            <a:r>
              <a:rPr sz="1000" i="1">
                <a:ea typeface="Times New Roman" panose="02020603050405020304" pitchFamily="18" charset="0"/>
              </a:rPr>
              <a:t>Event management</a:t>
            </a:r>
            <a:r>
              <a:rPr sz="1000">
                <a:ea typeface="Times New Roman" panose="02020603050405020304" pitchFamily="18" charset="0"/>
              </a:rPr>
              <a:t>, </a:t>
            </a:r>
            <a:r>
              <a:rPr sz="1000" b="1">
                <a:ea typeface="Times New Roman" panose="02020603050405020304" pitchFamily="18" charset="0"/>
              </a:rPr>
              <a:t>19</a:t>
            </a:r>
            <a:r>
              <a:rPr sz="1000">
                <a:ea typeface="Times New Roman" panose="02020603050405020304" pitchFamily="18" charset="0"/>
              </a:rPr>
              <a:t> (4), 567-587. </a:t>
            </a:r>
          </a:p>
          <a:p>
            <a:pPr lvl="0"/>
            <a:r>
              <a:rPr sz="1000">
                <a:ea typeface="Times New Roman" panose="02020603050405020304" pitchFamily="18" charset="0"/>
              </a:rPr>
              <a:t>Rys, D. (2018). </a:t>
            </a:r>
            <a:r>
              <a:rPr sz="1000" i="1">
                <a:ea typeface="Times New Roman" panose="02020603050405020304" pitchFamily="18" charset="0"/>
              </a:rPr>
              <a:t>Nielsen Releases In-Depth Statistics on Live Music Behavior: 52 Percent of Americans Attend Shows</a:t>
            </a:r>
            <a:r>
              <a:rPr sz="1000">
                <a:ea typeface="Times New Roman" panose="02020603050405020304" pitchFamily="18" charset="0"/>
              </a:rPr>
              <a:t>, Billboard, accessed 24/03/23. </a:t>
            </a:r>
            <a:r>
              <a:rPr sz="1000" u="sng">
                <a:ea typeface="Times New Roman" panose="02020603050405020304" pitchFamily="18" charset="0"/>
                <a:hlinkClick r:id="rId8"/>
              </a:rPr>
              <a:t>https://www.billboard.com/pro/nielsen-releases-in-depth-statistics-live-music-behavior-360-report/</a:t>
            </a:r>
            <a:r>
              <a:rPr sz="1000">
                <a:ea typeface="Times New Roman" panose="02020603050405020304" pitchFamily="18" charset="0"/>
              </a:rPr>
              <a:t>   </a:t>
            </a:r>
          </a:p>
          <a:p>
            <a:pPr lvl="0"/>
            <a:r>
              <a:rPr sz="1000">
                <a:ea typeface="Times New Roman" panose="02020603050405020304" pitchFamily="18" charset="0"/>
              </a:rPr>
              <a:t>Sanden, P. (2019). ‘Rethinking Liveness in the Digital Age’, in Cook, N., Ingalls, M., &amp; Trippett, D. (eds). </a:t>
            </a:r>
            <a:r>
              <a:rPr sz="1000" i="1">
                <a:ea typeface="Times New Roman" panose="02020603050405020304" pitchFamily="18" charset="0"/>
              </a:rPr>
              <a:t>The Cambridge Companion to Music in Digital Culture</a:t>
            </a:r>
            <a:r>
              <a:rPr sz="1000">
                <a:ea typeface="Times New Roman" panose="02020603050405020304" pitchFamily="18" charset="0"/>
              </a:rPr>
              <a:t>. Cambridge University Press, 178 – 192.</a:t>
            </a:r>
          </a:p>
          <a:p>
            <a:pPr lvl="0"/>
            <a:r>
              <a:rPr sz="1000">
                <a:ea typeface="Times New Roman" panose="02020603050405020304" pitchFamily="18" charset="0"/>
              </a:rPr>
              <a:t>Schwab, K. (2016). </a:t>
            </a:r>
            <a:r>
              <a:rPr sz="1000" i="1">
                <a:ea typeface="Times New Roman" panose="02020603050405020304" pitchFamily="18" charset="0"/>
              </a:rPr>
              <a:t>The Fourth Industrial Revolution: What It Means and How to Respond. Geneva, </a:t>
            </a:r>
            <a:r>
              <a:rPr sz="1000">
                <a:ea typeface="Times New Roman" panose="02020603050405020304" pitchFamily="18" charset="0"/>
              </a:rPr>
              <a:t>World Economic Forum. </a:t>
            </a:r>
            <a:r>
              <a:rPr sz="1000" u="sng">
                <a:ea typeface="Times New Roman" panose="02020603050405020304" pitchFamily="18" charset="0"/>
                <a:hlinkClick r:id="rId9"/>
              </a:rPr>
              <a:t>https://www.weforum.org/agenda/2016/01/the-fourth-industrial-revolution-what-it-means-and-how-to-respond/</a:t>
            </a:r>
            <a:r>
              <a:rPr sz="1000">
                <a:ea typeface="Times New Roman" panose="02020603050405020304" pitchFamily="18" charset="0"/>
              </a:rPr>
              <a:t>  </a:t>
            </a:r>
          </a:p>
          <a:p>
            <a:pPr lvl="0"/>
            <a:r>
              <a:rPr sz="1000">
                <a:ea typeface="Times New Roman" panose="02020603050405020304" pitchFamily="18" charset="0"/>
              </a:rPr>
              <a:t>Sensory Trust. (2020). </a:t>
            </a:r>
            <a:r>
              <a:rPr sz="1000" i="1">
                <a:ea typeface="Times New Roman" panose="02020603050405020304" pitchFamily="18" charset="0"/>
              </a:rPr>
              <a:t>How many senses do we have?,</a:t>
            </a:r>
            <a:r>
              <a:rPr sz="1000">
                <a:ea typeface="Times New Roman" panose="02020603050405020304" pitchFamily="18" charset="0"/>
              </a:rPr>
              <a:t> Sensory Trust, Accessed 23/03/23. </a:t>
            </a:r>
            <a:r>
              <a:rPr sz="1000" u="sng">
                <a:ea typeface="Times New Roman" panose="02020603050405020304" pitchFamily="18" charset="0"/>
                <a:hlinkClick r:id="rId10"/>
              </a:rPr>
              <a:t>https://www.sensorytrust.org.uk/blog/how-many-senses-do-we-have</a:t>
            </a:r>
            <a:r>
              <a:rPr sz="1000">
                <a:ea typeface="Times New Roman" panose="02020603050405020304" pitchFamily="18" charset="0"/>
              </a:rPr>
              <a:t> </a:t>
            </a:r>
          </a:p>
          <a:p>
            <a:pPr lvl="0"/>
            <a:r>
              <a:rPr sz="1000">
                <a:ea typeface="Times New Roman" panose="02020603050405020304" pitchFamily="18" charset="0"/>
              </a:rPr>
              <a:t>Shuker, R. (2012). </a:t>
            </a:r>
            <a:r>
              <a:rPr sz="1000" i="1">
                <a:ea typeface="Times New Roman" panose="02020603050405020304" pitchFamily="18" charset="0"/>
              </a:rPr>
              <a:t>Popular Music Culture – The Key Concepts</a:t>
            </a:r>
            <a:r>
              <a:rPr sz="1000">
                <a:ea typeface="Times New Roman" panose="02020603050405020304" pitchFamily="18" charset="0"/>
              </a:rPr>
              <a:t>. Routledge. </a:t>
            </a:r>
          </a:p>
          <a:p>
            <a:pPr lvl="0"/>
            <a:r>
              <a:rPr sz="1000">
                <a:ea typeface="Times New Roman" panose="02020603050405020304" pitchFamily="18" charset="0"/>
              </a:rPr>
              <a:t>Sreelakshmi, M., &amp;  Subash, T. (2017). ‘Haptic Technology: A comprehensive review on its applications and future prospects’, </a:t>
            </a:r>
            <a:r>
              <a:rPr sz="1000" i="1">
                <a:ea typeface="Times New Roman" panose="02020603050405020304" pitchFamily="18" charset="0"/>
              </a:rPr>
              <a:t>Materials Today: Proceedings</a:t>
            </a:r>
            <a:r>
              <a:rPr sz="1000">
                <a:ea typeface="Times New Roman" panose="02020603050405020304" pitchFamily="18" charset="0"/>
              </a:rPr>
              <a:t>. </a:t>
            </a:r>
            <a:r>
              <a:rPr sz="1000" b="1">
                <a:ea typeface="Times New Roman" panose="02020603050405020304" pitchFamily="18" charset="0"/>
              </a:rPr>
              <a:t>4</a:t>
            </a:r>
            <a:r>
              <a:rPr sz="1000">
                <a:ea typeface="Times New Roman" panose="02020603050405020304" pitchFamily="18" charset="0"/>
              </a:rPr>
              <a:t> (2), 4182-4187.</a:t>
            </a:r>
          </a:p>
          <a:p>
            <a:pPr lvl="0"/>
            <a:r>
              <a:rPr sz="1000">
                <a:ea typeface="Times New Roman" panose="02020603050405020304" pitchFamily="18" charset="0"/>
              </a:rPr>
              <a:t>Statista. (2021). </a:t>
            </a:r>
            <a:r>
              <a:rPr sz="1000" i="1">
                <a:ea typeface="Times New Roman" panose="02020603050405020304" pitchFamily="18" charset="0"/>
              </a:rPr>
              <a:t>Attendance at live events taking place at arenas in Europe in 2018, by genre, </a:t>
            </a:r>
            <a:r>
              <a:rPr sz="1000">
                <a:ea typeface="Times New Roman" panose="02020603050405020304" pitchFamily="18" charset="0"/>
              </a:rPr>
              <a:t>Statista, accessed 23/03/23. </a:t>
            </a:r>
            <a:r>
              <a:rPr sz="1000" u="sng">
                <a:ea typeface="Times New Roman" panose="02020603050405020304" pitchFamily="18" charset="0"/>
                <a:hlinkClick r:id="rId11"/>
              </a:rPr>
              <a:t>https://www.statista.com/statistics/783267/live-events-attendance-by-genre-in-europe/</a:t>
            </a:r>
            <a:r>
              <a:rPr sz="1000">
                <a:ea typeface="Times New Roman" panose="02020603050405020304" pitchFamily="18" charset="0"/>
              </a:rPr>
              <a:t>  </a:t>
            </a:r>
          </a:p>
          <a:p>
            <a:pPr lvl="0"/>
            <a:r>
              <a:rPr sz="1000">
                <a:ea typeface="Times New Roman" panose="02020603050405020304" pitchFamily="18" charset="0"/>
              </a:rPr>
              <a:t>Steinfeld, E., Maisel, J. (2012). </a:t>
            </a:r>
            <a:r>
              <a:rPr sz="1000" i="1">
                <a:ea typeface="Times New Roman" panose="02020603050405020304" pitchFamily="18" charset="0"/>
              </a:rPr>
              <a:t>Universal Design: Creating Inclusive Environments</a:t>
            </a:r>
            <a:r>
              <a:rPr sz="1000">
                <a:ea typeface="Times New Roman" panose="02020603050405020304" pitchFamily="18" charset="0"/>
              </a:rPr>
              <a:t>, John Wiley &amp; Sons. </a:t>
            </a:r>
          </a:p>
          <a:p>
            <a:pPr lvl="0"/>
            <a:r>
              <a:rPr sz="1000">
                <a:ea typeface="Times New Roman" panose="02020603050405020304" pitchFamily="18" charset="0"/>
              </a:rPr>
              <a:t>Turner, V. (1969). </a:t>
            </a:r>
            <a:r>
              <a:rPr sz="1000" i="1">
                <a:ea typeface="Times New Roman" panose="02020603050405020304" pitchFamily="18" charset="0"/>
              </a:rPr>
              <a:t>Liminality and Communitas. In The ritual process</a:t>
            </a:r>
            <a:r>
              <a:rPr sz="1000">
                <a:ea typeface="Times New Roman" panose="02020603050405020304" pitchFamily="18" charset="0"/>
              </a:rPr>
              <a:t>: Structure and anti-structure. Cornell University Press.</a:t>
            </a:r>
          </a:p>
          <a:p>
            <a:pPr lvl="0"/>
            <a:r>
              <a:rPr sz="1000">
                <a:ea typeface="Times New Roman" panose="02020603050405020304" pitchFamily="18" charset="0"/>
              </a:rPr>
              <a:t>UNESCO Institute for Statistics. (2019). Data for sustainable development goals, UNESCO,  accessed 11/02/23. </a:t>
            </a:r>
            <a:r>
              <a:rPr sz="1000" u="sng">
                <a:ea typeface="Times New Roman" panose="02020603050405020304" pitchFamily="18" charset="0"/>
                <a:hlinkClick r:id="rId12"/>
              </a:rPr>
              <a:t>http://uis.unesco.org/en/glossary-term/information-and-communication-technologies-ict</a:t>
            </a:r>
            <a:r>
              <a:rPr sz="1000">
                <a:ea typeface="Times New Roman" panose="02020603050405020304" pitchFamily="18" charset="0"/>
              </a:rPr>
              <a:t>     </a:t>
            </a:r>
          </a:p>
          <a:p>
            <a:pPr lvl="0"/>
            <a:r>
              <a:rPr sz="1000">
                <a:ea typeface="Times New Roman" panose="02020603050405020304" pitchFamily="18" charset="0"/>
              </a:rPr>
              <a:t>United Nations. (2006). </a:t>
            </a:r>
            <a:r>
              <a:rPr sz="1000" i="1">
                <a:ea typeface="Times New Roman" panose="02020603050405020304" pitchFamily="18" charset="0"/>
              </a:rPr>
              <a:t>Convention On The Rights Of Persons With Disabilities</a:t>
            </a:r>
            <a:r>
              <a:rPr sz="1000">
                <a:ea typeface="Times New Roman" panose="02020603050405020304" pitchFamily="18" charset="0"/>
              </a:rPr>
              <a:t>, United Nations, accessed 08/01/23. </a:t>
            </a:r>
            <a:r>
              <a:rPr sz="1000" u="sng">
                <a:ea typeface="Times New Roman" panose="02020603050405020304" pitchFamily="18" charset="0"/>
                <a:hlinkClick r:id="rId13"/>
              </a:rPr>
              <a:t>https://www.un.org/development/desa/disabilities/convention-on-the-rights-of-persons-with-disabilities.html</a:t>
            </a:r>
            <a:r>
              <a:rPr sz="1000">
                <a:ea typeface="Times New Roman" panose="02020603050405020304" pitchFamily="18" charset="0"/>
              </a:rPr>
              <a:t>  </a:t>
            </a:r>
          </a:p>
          <a:p>
            <a:pPr lvl="0"/>
            <a:r>
              <a:rPr sz="1000">
                <a:ea typeface="Times New Roman" panose="02020603050405020304" pitchFamily="18" charset="0"/>
              </a:rPr>
              <a:t>Wilson, J., Arshed, N., Shaw, E., &amp; Pret, T. (2017). ‘Expanding the Domain of Festival Research: A Review and Research Agenda’, </a:t>
            </a:r>
            <a:r>
              <a:rPr sz="1000" i="1">
                <a:ea typeface="Times New Roman" panose="02020603050405020304" pitchFamily="18" charset="0"/>
              </a:rPr>
              <a:t>International Journal of Management Reviews</a:t>
            </a:r>
            <a:r>
              <a:rPr sz="1000">
                <a:ea typeface="Times New Roman" panose="02020603050405020304" pitchFamily="18" charset="0"/>
              </a:rPr>
              <a:t>, </a:t>
            </a:r>
            <a:r>
              <a:rPr sz="1000" b="1">
                <a:ea typeface="Times New Roman" panose="02020603050405020304" pitchFamily="18" charset="0"/>
              </a:rPr>
              <a:t>19</a:t>
            </a:r>
            <a:r>
              <a:rPr sz="1000">
                <a:ea typeface="Times New Roman" panose="02020603050405020304" pitchFamily="18" charset="0"/>
              </a:rPr>
              <a:t> (2), 195-213. </a:t>
            </a:r>
          </a:p>
          <a:p>
            <a:pPr lvl="0"/>
            <a:r>
              <a:rPr sz="1000">
                <a:ea typeface="Times New Roman" panose="02020603050405020304" pitchFamily="18" charset="0"/>
              </a:rPr>
              <a:t>Woojer. (2023) </a:t>
            </a:r>
            <a:r>
              <a:rPr sz="1000" i="1">
                <a:ea typeface="Times New Roman" panose="02020603050405020304" pitchFamily="18" charset="0"/>
              </a:rPr>
              <a:t>Woojer Vest 3,</a:t>
            </a:r>
            <a:r>
              <a:rPr sz="1000">
                <a:ea typeface="Times New Roman" panose="02020603050405020304" pitchFamily="18" charset="0"/>
              </a:rPr>
              <a:t> Woojer, accessed 09/01/23. </a:t>
            </a:r>
            <a:r>
              <a:rPr sz="1000" u="sng">
                <a:ea typeface="Times New Roman" panose="02020603050405020304" pitchFamily="18" charset="0"/>
                <a:hlinkClick r:id="rId14"/>
              </a:rPr>
              <a:t>https://www.woojer.com/products/vest-3</a:t>
            </a:r>
            <a:r>
              <a:rPr sz="1000">
                <a:ea typeface="Times New Roman" panose="02020603050405020304" pitchFamily="18" charset="0"/>
              </a:rPr>
              <a:t> </a:t>
            </a:r>
          </a:p>
          <a:p>
            <a:pPr lvl="0"/>
            <a:r>
              <a:rPr sz="1000">
                <a:ea typeface="Times New Roman" panose="02020603050405020304" pitchFamily="18" charset="0"/>
              </a:rPr>
              <a:t>Wu, S., Li, Y., Wood, E., Senaux, B., &amp; Dai, G. (2020). ‘Liminality and festivals—Insights from the East’, </a:t>
            </a:r>
            <a:r>
              <a:rPr sz="1000" i="1">
                <a:ea typeface="Times New Roman" panose="02020603050405020304" pitchFamily="18" charset="0"/>
              </a:rPr>
              <a:t>Annals of Tourism Research</a:t>
            </a:r>
            <a:r>
              <a:rPr sz="1000">
                <a:ea typeface="Times New Roman" panose="02020603050405020304" pitchFamily="18" charset="0"/>
              </a:rPr>
              <a:t>, </a:t>
            </a:r>
            <a:r>
              <a:rPr sz="1000" b="1">
                <a:ea typeface="Times New Roman" panose="02020603050405020304" pitchFamily="18" charset="0"/>
              </a:rPr>
              <a:t>80</a:t>
            </a:r>
            <a:r>
              <a:rPr sz="1000">
                <a:ea typeface="Times New Roman" panose="02020603050405020304" pitchFamily="18" charset="0"/>
              </a:rPr>
              <a:t>. </a:t>
            </a:r>
          </a:p>
          <a:p>
            <a:pPr lvl="0">
              <a:buFont typeface="Arial"/>
              <a:buChar char="•"/>
            </a:pPr>
            <a:endParaRPr sz="1000"/>
          </a:p>
          <a:p>
            <a:pPr lvl="0">
              <a:buFont typeface="Arial"/>
              <a:buChar char="•"/>
            </a:pPr>
            <a:endParaRPr sz="1000"/>
          </a:p>
          <a:p>
            <a:pPr lvl="0">
              <a:buFont typeface="Arial"/>
              <a:buChar char="•"/>
            </a:pPr>
            <a:endParaRPr sz="12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0" y="0"/>
            <a:ext cx="10080625" cy="900113"/>
          </a:xfrm>
          <a:prstGeom prst="rect">
            <a:avLst/>
          </a:prstGeom>
          <a:solidFill>
            <a:srgbClr val="FFFF00">
              <a:alpha val="32941"/>
            </a:srgbClr>
          </a:solidFill>
        </p:spPr>
        <p:txBody>
          <a:bodyPr vert="horz" wrap="square" lIns="0" tIns="0" rIns="0" bIns="0" numCol="1" anchor="ctr" anchorCtr="0" compatLnSpc="1">
            <a:prstTxWarp prst="textNoShape">
              <a:avLst/>
            </a:prstTxWarp>
            <a:noAutofit/>
          </a:bodyPr>
          <a:lstStyle>
            <a:lvl1pPr marL="0" indent="0" algn="ctr" defTabSz="449262"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0" i="0" u="none" baseline="0">
                <a:solidFill>
                  <a:srgbClr val="000000"/>
                </a:solidFill>
                <a:latin typeface="Arial"/>
                <a:ea typeface="SimSun" pitchFamily="2" charset="-122"/>
                <a:cs typeface="+mj-cs"/>
              </a:defRPr>
            </a:lvl1pPr>
          </a:lstStyle>
          <a:p>
            <a:pPr marL="0" marR="0" lvl="0" indent="0"/>
            <a:r>
              <a:rPr sz="4000" b="1">
                <a:solidFill>
                  <a:srgbClr val="2D2DB9"/>
                </a:solidFill>
              </a:rPr>
              <a:t>List of References (part 3)</a:t>
            </a:r>
          </a:p>
        </p:txBody>
      </p:sp>
      <p:sp>
        <p:nvSpPr>
          <p:cNvPr id="45058" name="Content Placeholder 2"/>
          <p:cNvSpPr>
            <a:spLocks noGrp="1"/>
          </p:cNvSpPr>
          <p:nvPr>
            <p:ph idx="1"/>
          </p:nvPr>
        </p:nvSpPr>
        <p:spPr>
          <a:xfrm>
            <a:off x="0" y="900113"/>
            <a:ext cx="10080625" cy="6659562"/>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lvl="0">
              <a:buFont typeface="Arial"/>
              <a:buChar char="•"/>
            </a:pPr>
            <a:r>
              <a:rPr sz="1000">
                <a:ea typeface="Times New Roman" panose="02020603050405020304" pitchFamily="18" charset="0"/>
              </a:rPr>
              <a:t> Phelan, P. (1993). </a:t>
            </a:r>
            <a:r>
              <a:rPr sz="1000" i="1">
                <a:ea typeface="Times New Roman" panose="02020603050405020304" pitchFamily="18" charset="0"/>
              </a:rPr>
              <a:t>Unmarked: The Politics of Performance</a:t>
            </a:r>
            <a:r>
              <a:rPr sz="1000">
                <a:ea typeface="Times New Roman" panose="02020603050405020304" pitchFamily="18" charset="0"/>
              </a:rPr>
              <a:t>. Routledge. </a:t>
            </a:r>
          </a:p>
          <a:p>
            <a:pPr lvl="0">
              <a:buFont typeface="Arial"/>
              <a:buChar char="•"/>
            </a:pPr>
            <a:r>
              <a:rPr sz="1000">
                <a:ea typeface="Times New Roman" panose="02020603050405020304" pitchFamily="18" charset="0"/>
              </a:rPr>
              <a:t>Reese, S. (2022). ‘Writing the Conceptual Article: A Practical Guide’, </a:t>
            </a:r>
            <a:r>
              <a:rPr sz="1000" i="1">
                <a:ea typeface="Times New Roman" panose="02020603050405020304" pitchFamily="18" charset="0"/>
              </a:rPr>
              <a:t>Digital Journalism</a:t>
            </a:r>
            <a:r>
              <a:rPr sz="1000">
                <a:ea typeface="Times New Roman" panose="02020603050405020304" pitchFamily="18" charset="0"/>
              </a:rPr>
              <a:t>. </a:t>
            </a:r>
          </a:p>
          <a:p>
            <a:pPr lvl="0">
              <a:buFont typeface="Arial"/>
              <a:buChar char="•"/>
            </a:pPr>
            <a:r>
              <a:rPr sz="1000">
                <a:ea typeface="Times New Roman" panose="02020603050405020304" pitchFamily="18" charset="0"/>
              </a:rPr>
              <a:t>Robertson, M., Yeoman, I., Smith, K. A., &amp; McMahon-Beattie, U. (2015).’Technology, society, and visioning the future of music festivals’, </a:t>
            </a:r>
            <a:r>
              <a:rPr sz="1000" i="1">
                <a:ea typeface="Times New Roman" panose="02020603050405020304" pitchFamily="18" charset="0"/>
              </a:rPr>
              <a:t>Event management</a:t>
            </a:r>
            <a:r>
              <a:rPr sz="1000">
                <a:ea typeface="Times New Roman" panose="02020603050405020304" pitchFamily="18" charset="0"/>
              </a:rPr>
              <a:t>, </a:t>
            </a:r>
            <a:r>
              <a:rPr sz="1000" b="1">
                <a:ea typeface="Times New Roman" panose="02020603050405020304" pitchFamily="18" charset="0"/>
              </a:rPr>
              <a:t>19</a:t>
            </a:r>
            <a:r>
              <a:rPr sz="1000">
                <a:ea typeface="Times New Roman" panose="02020603050405020304" pitchFamily="18" charset="0"/>
              </a:rPr>
              <a:t> (4), 567-587. </a:t>
            </a:r>
          </a:p>
          <a:p>
            <a:pPr lvl="0">
              <a:buFont typeface="Arial"/>
              <a:buChar char="•"/>
            </a:pPr>
            <a:r>
              <a:rPr sz="1000">
                <a:ea typeface="Times New Roman" panose="02020603050405020304" pitchFamily="18" charset="0"/>
              </a:rPr>
              <a:t>Rys, D. (2018). </a:t>
            </a:r>
            <a:r>
              <a:rPr sz="1000" i="1">
                <a:ea typeface="Times New Roman" panose="02020603050405020304" pitchFamily="18" charset="0"/>
              </a:rPr>
              <a:t>Nielsen Releases In-Depth Statistics on Live Music Behavior: 52 Percent of Americans Attend Shows</a:t>
            </a:r>
            <a:r>
              <a:rPr sz="1000">
                <a:ea typeface="Times New Roman" panose="02020603050405020304" pitchFamily="18" charset="0"/>
              </a:rPr>
              <a:t>, Billboard, accessed 24/03/23. </a:t>
            </a:r>
            <a:r>
              <a:rPr sz="1000" u="sng">
                <a:ea typeface="Times New Roman" panose="02020603050405020304" pitchFamily="18" charset="0"/>
                <a:hlinkClick r:id="rId2"/>
              </a:rPr>
              <a:t>https://www.billboard.com/pro/nielsen-releases-in-depth-statistics-live-music-behavior-360-report/</a:t>
            </a:r>
            <a:r>
              <a:rPr sz="1000">
                <a:ea typeface="Times New Roman" panose="02020603050405020304" pitchFamily="18" charset="0"/>
              </a:rPr>
              <a:t>   </a:t>
            </a:r>
          </a:p>
          <a:p>
            <a:pPr lvl="0">
              <a:buFont typeface="Arial"/>
              <a:buChar char="•"/>
            </a:pPr>
            <a:r>
              <a:rPr sz="1000">
                <a:ea typeface="Times New Roman" panose="02020603050405020304" pitchFamily="18" charset="0"/>
              </a:rPr>
              <a:t>Sanden, P. (2019). ‘Rethinking Liveness in the Digital Age’, in Cook, N., Ingalls, M., &amp; Trippett, D. (eds). </a:t>
            </a:r>
            <a:r>
              <a:rPr sz="1000" i="1">
                <a:ea typeface="Times New Roman" panose="02020603050405020304" pitchFamily="18" charset="0"/>
              </a:rPr>
              <a:t>The Cambridge Companion to Music in Digital Culture</a:t>
            </a:r>
            <a:r>
              <a:rPr sz="1000">
                <a:ea typeface="Times New Roman" panose="02020603050405020304" pitchFamily="18" charset="0"/>
              </a:rPr>
              <a:t>. Cambridge University Press, 178 – 192.</a:t>
            </a:r>
          </a:p>
          <a:p>
            <a:pPr lvl="0">
              <a:buFont typeface="Arial"/>
              <a:buChar char="•"/>
            </a:pPr>
            <a:r>
              <a:rPr sz="1000">
                <a:ea typeface="Times New Roman" panose="02020603050405020304" pitchFamily="18" charset="0"/>
              </a:rPr>
              <a:t>Schwab, K. (2016). </a:t>
            </a:r>
            <a:r>
              <a:rPr sz="1000" i="1">
                <a:ea typeface="Times New Roman" panose="02020603050405020304" pitchFamily="18" charset="0"/>
              </a:rPr>
              <a:t>The Fourth Industrial Revolution: What It Means and How to Respond. Geneva, </a:t>
            </a:r>
            <a:r>
              <a:rPr sz="1000">
                <a:ea typeface="Times New Roman" panose="02020603050405020304" pitchFamily="18" charset="0"/>
              </a:rPr>
              <a:t>World Economic Forum. </a:t>
            </a:r>
            <a:r>
              <a:rPr sz="1000" u="sng">
                <a:ea typeface="Times New Roman" panose="02020603050405020304" pitchFamily="18" charset="0"/>
                <a:hlinkClick r:id="rId3"/>
              </a:rPr>
              <a:t>https://www.weforum.org/agenda/2016/01/the-fourth-industrial-revolution-what-it-means-and-how-to-respond/</a:t>
            </a:r>
            <a:r>
              <a:rPr sz="1000">
                <a:ea typeface="Times New Roman" panose="02020603050405020304" pitchFamily="18" charset="0"/>
              </a:rPr>
              <a:t>  </a:t>
            </a:r>
          </a:p>
          <a:p>
            <a:pPr lvl="0">
              <a:buFont typeface="Arial"/>
              <a:buChar char="•"/>
            </a:pPr>
            <a:r>
              <a:rPr sz="1000">
                <a:ea typeface="Times New Roman" panose="02020603050405020304" pitchFamily="18" charset="0"/>
              </a:rPr>
              <a:t>Sensory Trust. (2020). </a:t>
            </a:r>
            <a:r>
              <a:rPr sz="1000" i="1">
                <a:ea typeface="Times New Roman" panose="02020603050405020304" pitchFamily="18" charset="0"/>
              </a:rPr>
              <a:t>How many senses do we have?,</a:t>
            </a:r>
            <a:r>
              <a:rPr sz="1000">
                <a:ea typeface="Times New Roman" panose="02020603050405020304" pitchFamily="18" charset="0"/>
              </a:rPr>
              <a:t> Sensory Trust, Accessed 23/03/23. </a:t>
            </a:r>
            <a:r>
              <a:rPr sz="1000" u="sng">
                <a:ea typeface="Times New Roman" panose="02020603050405020304" pitchFamily="18" charset="0"/>
                <a:hlinkClick r:id="rId4"/>
              </a:rPr>
              <a:t>https://www.sensorytrust.org.uk/blog/how-many-senses-do-we-have</a:t>
            </a:r>
            <a:r>
              <a:rPr sz="1000">
                <a:ea typeface="Times New Roman" panose="02020603050405020304" pitchFamily="18" charset="0"/>
              </a:rPr>
              <a:t> </a:t>
            </a:r>
          </a:p>
          <a:p>
            <a:pPr lvl="0">
              <a:buFont typeface="Arial"/>
              <a:buChar char="•"/>
            </a:pPr>
            <a:r>
              <a:rPr sz="1000">
                <a:ea typeface="Times New Roman" panose="02020603050405020304" pitchFamily="18" charset="0"/>
              </a:rPr>
              <a:t>Shuker, R. (2012). </a:t>
            </a:r>
            <a:r>
              <a:rPr sz="1000" i="1">
                <a:ea typeface="Times New Roman" panose="02020603050405020304" pitchFamily="18" charset="0"/>
              </a:rPr>
              <a:t>Popular Music Culture – The Key Concepts</a:t>
            </a:r>
            <a:r>
              <a:rPr sz="1000">
                <a:ea typeface="Times New Roman" panose="02020603050405020304" pitchFamily="18" charset="0"/>
              </a:rPr>
              <a:t>. Routledge. </a:t>
            </a:r>
          </a:p>
          <a:p>
            <a:pPr lvl="0">
              <a:buFont typeface="Arial"/>
              <a:buChar char="•"/>
            </a:pPr>
            <a:r>
              <a:rPr sz="1000">
                <a:ea typeface="Times New Roman" panose="02020603050405020304" pitchFamily="18" charset="0"/>
              </a:rPr>
              <a:t>Sreelakshmi, M., &amp;  Subash, T. (2017). ‘Haptic Technology: A comprehensive review on its applications and future prospects’, </a:t>
            </a:r>
            <a:r>
              <a:rPr sz="1000" i="1">
                <a:ea typeface="Times New Roman" panose="02020603050405020304" pitchFamily="18" charset="0"/>
              </a:rPr>
              <a:t>Materials Today: Proceedings</a:t>
            </a:r>
            <a:r>
              <a:rPr sz="1000">
                <a:ea typeface="Times New Roman" panose="02020603050405020304" pitchFamily="18" charset="0"/>
              </a:rPr>
              <a:t>. </a:t>
            </a:r>
            <a:r>
              <a:rPr sz="1000" b="1">
                <a:ea typeface="Times New Roman" panose="02020603050405020304" pitchFamily="18" charset="0"/>
              </a:rPr>
              <a:t>4</a:t>
            </a:r>
            <a:r>
              <a:rPr sz="1000">
                <a:ea typeface="Times New Roman" panose="02020603050405020304" pitchFamily="18" charset="0"/>
              </a:rPr>
              <a:t> (2), 4182-4187.</a:t>
            </a:r>
          </a:p>
          <a:p>
            <a:pPr lvl="0">
              <a:buFont typeface="Arial"/>
              <a:buChar char="•"/>
            </a:pPr>
            <a:r>
              <a:rPr sz="1000">
                <a:ea typeface="Times New Roman" panose="02020603050405020304" pitchFamily="18" charset="0"/>
              </a:rPr>
              <a:t>Statista. (2021). </a:t>
            </a:r>
            <a:r>
              <a:rPr sz="1000" i="1">
                <a:ea typeface="Times New Roman" panose="02020603050405020304" pitchFamily="18" charset="0"/>
              </a:rPr>
              <a:t>Attendance at live events taking place at arenas in Europe in 2018, by genre, </a:t>
            </a:r>
            <a:r>
              <a:rPr sz="1000">
                <a:ea typeface="Times New Roman" panose="02020603050405020304" pitchFamily="18" charset="0"/>
              </a:rPr>
              <a:t>Statista, accessed 23/03/23. </a:t>
            </a:r>
            <a:r>
              <a:rPr sz="1000" u="sng">
                <a:ea typeface="Times New Roman" panose="02020603050405020304" pitchFamily="18" charset="0"/>
                <a:hlinkClick r:id="rId5"/>
              </a:rPr>
              <a:t>https://www.statista.com/statistics/783267/live-events-attendance-by-genre-in-europe/</a:t>
            </a:r>
            <a:r>
              <a:rPr sz="1000">
                <a:ea typeface="Times New Roman" panose="02020603050405020304" pitchFamily="18" charset="0"/>
              </a:rPr>
              <a:t>  </a:t>
            </a:r>
          </a:p>
          <a:p>
            <a:pPr lvl="0">
              <a:buFont typeface="Arial"/>
              <a:buChar char="•"/>
            </a:pPr>
            <a:r>
              <a:rPr sz="1000">
                <a:ea typeface="Times New Roman" panose="02020603050405020304" pitchFamily="18" charset="0"/>
              </a:rPr>
              <a:t>Steinfeld, E., Maisel, J. (2012). </a:t>
            </a:r>
            <a:r>
              <a:rPr sz="1000" i="1">
                <a:ea typeface="Times New Roman" panose="02020603050405020304" pitchFamily="18" charset="0"/>
              </a:rPr>
              <a:t>Universal Design: Creating Inclusive Environments</a:t>
            </a:r>
            <a:r>
              <a:rPr sz="1000">
                <a:ea typeface="Times New Roman" panose="02020603050405020304" pitchFamily="18" charset="0"/>
              </a:rPr>
              <a:t>, John Wiley &amp; Sons. </a:t>
            </a:r>
          </a:p>
          <a:p>
            <a:pPr lvl="0">
              <a:buFont typeface="Arial"/>
              <a:buChar char="•"/>
            </a:pPr>
            <a:r>
              <a:rPr sz="1000">
                <a:ea typeface="Times New Roman" panose="02020603050405020304" pitchFamily="18" charset="0"/>
              </a:rPr>
              <a:t>Turner, V. (1969). </a:t>
            </a:r>
            <a:r>
              <a:rPr sz="1000" i="1">
                <a:ea typeface="Times New Roman" panose="02020603050405020304" pitchFamily="18" charset="0"/>
              </a:rPr>
              <a:t>Liminality and Communitas. In The ritual process</a:t>
            </a:r>
            <a:r>
              <a:rPr sz="1000">
                <a:ea typeface="Times New Roman" panose="02020603050405020304" pitchFamily="18" charset="0"/>
              </a:rPr>
              <a:t>: Structure and anti-structure. Cornell University Press.</a:t>
            </a:r>
          </a:p>
          <a:p>
            <a:pPr lvl="0">
              <a:buFont typeface="Arial"/>
              <a:buChar char="•"/>
            </a:pPr>
            <a:r>
              <a:rPr sz="1000">
                <a:ea typeface="Times New Roman" panose="02020603050405020304" pitchFamily="18" charset="0"/>
              </a:rPr>
              <a:t>UNESCO Institute for Statistics. (2019). Data for sustainable development goals, UNESCO,  accessed 11/02/23. </a:t>
            </a:r>
            <a:r>
              <a:rPr sz="1000" u="sng">
                <a:ea typeface="Times New Roman" panose="02020603050405020304" pitchFamily="18" charset="0"/>
                <a:hlinkClick r:id="rId6"/>
              </a:rPr>
              <a:t>http://uis.unesco.org/en/glossary-term/information-and-communication-technologies-ict</a:t>
            </a:r>
            <a:r>
              <a:rPr sz="1000">
                <a:ea typeface="Times New Roman" panose="02020603050405020304" pitchFamily="18" charset="0"/>
              </a:rPr>
              <a:t>     </a:t>
            </a:r>
          </a:p>
          <a:p>
            <a:pPr lvl="0">
              <a:buFont typeface="Arial"/>
              <a:buChar char="•"/>
            </a:pPr>
            <a:r>
              <a:rPr sz="1000">
                <a:ea typeface="Times New Roman" panose="02020603050405020304" pitchFamily="18" charset="0"/>
              </a:rPr>
              <a:t>United Nations. (2006). </a:t>
            </a:r>
            <a:r>
              <a:rPr sz="1000" i="1">
                <a:ea typeface="Times New Roman" panose="02020603050405020304" pitchFamily="18" charset="0"/>
              </a:rPr>
              <a:t>Convention On The Rights Of Persons With Disabilities</a:t>
            </a:r>
            <a:r>
              <a:rPr sz="1000">
                <a:ea typeface="Times New Roman" panose="02020603050405020304" pitchFamily="18" charset="0"/>
              </a:rPr>
              <a:t>, United Nations, accessed 08/01/23. </a:t>
            </a:r>
            <a:r>
              <a:rPr sz="1000" u="sng">
                <a:ea typeface="Times New Roman" panose="02020603050405020304" pitchFamily="18" charset="0"/>
                <a:hlinkClick r:id="rId7"/>
              </a:rPr>
              <a:t>https://www.un.org/development/desa/disabilities/convention-on-the-rights-of-persons-with-disabilities.html</a:t>
            </a:r>
            <a:r>
              <a:rPr sz="1000">
                <a:ea typeface="Times New Roman" panose="02020603050405020304" pitchFamily="18" charset="0"/>
              </a:rPr>
              <a:t>  </a:t>
            </a:r>
          </a:p>
          <a:p>
            <a:pPr lvl="0">
              <a:buFont typeface="Arial"/>
              <a:buChar char="•"/>
            </a:pPr>
            <a:r>
              <a:rPr sz="1000">
                <a:ea typeface="Times New Roman" panose="02020603050405020304" pitchFamily="18" charset="0"/>
              </a:rPr>
              <a:t>Wilson, J., Arshed, N., Shaw, E., &amp; Pret, T. (2017). ‘Expanding the Domain of Festival Research: A Review and Research Agenda’, </a:t>
            </a:r>
            <a:r>
              <a:rPr sz="1000" i="1">
                <a:ea typeface="Times New Roman" panose="02020603050405020304" pitchFamily="18" charset="0"/>
              </a:rPr>
              <a:t>International Journal of Management Reviews</a:t>
            </a:r>
            <a:r>
              <a:rPr sz="1000">
                <a:ea typeface="Times New Roman" panose="02020603050405020304" pitchFamily="18" charset="0"/>
              </a:rPr>
              <a:t>, </a:t>
            </a:r>
            <a:r>
              <a:rPr sz="1000" b="1">
                <a:ea typeface="Times New Roman" panose="02020603050405020304" pitchFamily="18" charset="0"/>
              </a:rPr>
              <a:t>19</a:t>
            </a:r>
            <a:r>
              <a:rPr sz="1000">
                <a:ea typeface="Times New Roman" panose="02020603050405020304" pitchFamily="18" charset="0"/>
              </a:rPr>
              <a:t> (2), 195-213. </a:t>
            </a:r>
          </a:p>
          <a:p>
            <a:pPr lvl="0">
              <a:buFont typeface="Arial"/>
              <a:buChar char="•"/>
            </a:pPr>
            <a:r>
              <a:rPr sz="1000">
                <a:ea typeface="Times New Roman" panose="02020603050405020304" pitchFamily="18" charset="0"/>
              </a:rPr>
              <a:t>Woojer. (2023) </a:t>
            </a:r>
            <a:r>
              <a:rPr sz="1000" i="1">
                <a:ea typeface="Times New Roman" panose="02020603050405020304" pitchFamily="18" charset="0"/>
              </a:rPr>
              <a:t>Woojer Vest 3,</a:t>
            </a:r>
            <a:r>
              <a:rPr sz="1000">
                <a:ea typeface="Times New Roman" panose="02020603050405020304" pitchFamily="18" charset="0"/>
              </a:rPr>
              <a:t> Woojer, accessed 09/01/23. </a:t>
            </a:r>
            <a:r>
              <a:rPr sz="1000" u="sng">
                <a:ea typeface="Times New Roman" panose="02020603050405020304" pitchFamily="18" charset="0"/>
                <a:hlinkClick r:id="rId8"/>
              </a:rPr>
              <a:t>https://www.woojer.com/products/vest-3</a:t>
            </a:r>
            <a:r>
              <a:rPr sz="1000">
                <a:ea typeface="Times New Roman" panose="02020603050405020304" pitchFamily="18" charset="0"/>
              </a:rPr>
              <a:t> </a:t>
            </a:r>
          </a:p>
          <a:p>
            <a:pPr lvl="0">
              <a:buFont typeface="Arial"/>
              <a:buChar char="•"/>
            </a:pPr>
            <a:r>
              <a:rPr sz="1000">
                <a:ea typeface="Times New Roman" panose="02020603050405020304" pitchFamily="18" charset="0"/>
              </a:rPr>
              <a:t>Wu, S., Li, Y., Wood, E., Senaux, B., &amp; Dai, G. (2020). ‘Liminality and festivals—Insights from the East’, </a:t>
            </a:r>
            <a:r>
              <a:rPr sz="1000" i="1">
                <a:ea typeface="Times New Roman" panose="02020603050405020304" pitchFamily="18" charset="0"/>
              </a:rPr>
              <a:t>Annals of Tourism Research</a:t>
            </a:r>
            <a:r>
              <a:rPr sz="1000">
                <a:ea typeface="Times New Roman" panose="02020603050405020304" pitchFamily="18" charset="0"/>
              </a:rPr>
              <a:t>, </a:t>
            </a:r>
            <a:r>
              <a:rPr sz="1000" b="1">
                <a:ea typeface="Times New Roman" panose="02020603050405020304" pitchFamily="18" charset="0"/>
              </a:rPr>
              <a:t>80</a:t>
            </a:r>
            <a:r>
              <a:rPr sz="1000">
                <a:ea typeface="Times New Roman" panose="02020603050405020304" pitchFamily="18" charset="0"/>
              </a:rPr>
              <a:t>. </a:t>
            </a:r>
          </a:p>
          <a:p>
            <a:pPr lvl="0">
              <a:buFont typeface="Arial"/>
              <a:buChar char="•"/>
            </a:pPr>
            <a:endParaRPr sz="1000"/>
          </a:p>
          <a:p>
            <a:pPr lvl="0">
              <a:buFont typeface="Arial"/>
              <a:buChar char="•"/>
            </a:pPr>
            <a:endParaRPr sz="1000"/>
          </a:p>
          <a:p>
            <a:pPr lvl="0">
              <a:buFont typeface="Arial"/>
              <a:buChar char="•"/>
            </a:pPr>
            <a:endParaRPr sz="12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My starting point(s)</a:t>
            </a:r>
          </a:p>
        </p:txBody>
      </p:sp>
      <p:sp>
        <p:nvSpPr>
          <p:cNvPr id="19458"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lvl="0">
              <a:buFont typeface="Arial"/>
              <a:buChar char="•"/>
            </a:pPr>
            <a:r>
              <a:rPr lang="en-GB" altLang="en-US">
                <a:ea typeface="Times New Roman" panose="02020603050405020304" pitchFamily="18" charset="0"/>
              </a:rPr>
              <a:t>Music festivals MUST significantly enhance accessibility for people who are Deaf or disabled </a:t>
            </a:r>
          </a:p>
          <a:p>
            <a:pPr lvl="0">
              <a:buFont typeface="Arial"/>
              <a:buChar char="•"/>
            </a:pPr>
            <a:r>
              <a:rPr lang="en-GB" altLang="en-US">
                <a:ea typeface="Times New Roman" panose="02020603050405020304" pitchFamily="18" charset="0"/>
              </a:rPr>
              <a:t>ICT is becoming increasingly central to audience experiences at music festivals and can potentially increase accessibility </a:t>
            </a:r>
          </a:p>
          <a:p>
            <a:pPr lvl="0">
              <a:buFont typeface="Arial"/>
              <a:buChar char="•"/>
            </a:pPr>
            <a:r>
              <a:rPr lang="en-GB" altLang="en-US">
                <a:ea typeface="Times New Roman" panose="02020603050405020304" pitchFamily="18" charset="0"/>
              </a:rPr>
              <a:t>ICT enhanced content is likely to be more popular if  perceived to be authentic as a live music experience</a:t>
            </a:r>
          </a:p>
          <a:p>
            <a:pPr lvl="0">
              <a:buFont typeface="Arial"/>
              <a:buChar char="•"/>
            </a:pPr>
            <a:r>
              <a:rPr lang="en-GB" altLang="en-US">
                <a:ea typeface="Times New Roman" panose="02020603050405020304" pitchFamily="18" charset="0"/>
              </a:rPr>
              <a:t>However, ICT needs to be sensitively deployed when supplementing ‘as live’ content, to avoid </a:t>
            </a:r>
            <a:r>
              <a:rPr lang="en-GB" altLang="en-US" b="1" i="1">
                <a:ea typeface="Times New Roman" panose="02020603050405020304" pitchFamily="18" charset="0"/>
              </a:rPr>
              <a:t>“any risk of creating new instances of exclusion at music festivals” </a:t>
            </a:r>
            <a:r>
              <a:rPr lang="en-GB" altLang="en-US" sz="2000">
                <a:ea typeface="Times New Roman" panose="02020603050405020304" pitchFamily="18" charset="0"/>
              </a:rPr>
              <a:t>(Bossey, 2020: 22)</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Conceptual Research</a:t>
            </a:r>
          </a:p>
        </p:txBody>
      </p:sp>
      <p:sp>
        <p:nvSpPr>
          <p:cNvPr id="20482"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ea typeface="Times New Roman" panose="02020603050405020304" pitchFamily="18" charset="0"/>
              </a:rPr>
              <a:t>Can represent </a:t>
            </a:r>
            <a:r>
              <a:rPr lang="en-GB" altLang="en-US" b="1" i="1">
                <a:ea typeface="Times New Roman" panose="02020603050405020304" pitchFamily="18" charset="0"/>
              </a:rPr>
              <a:t>“a powerful means of theory building”</a:t>
            </a:r>
            <a:r>
              <a:rPr lang="en-GB" altLang="en-US">
                <a:ea typeface="Times New Roman" panose="02020603050405020304" pitchFamily="18" charset="0"/>
              </a:rPr>
              <a:t> </a:t>
            </a:r>
            <a:r>
              <a:rPr lang="en-GB" altLang="en-US" sz="2000">
                <a:ea typeface="Times New Roman" panose="02020603050405020304" pitchFamily="18" charset="0"/>
              </a:rPr>
              <a:t>(Jaakkola 2020: 18)</a:t>
            </a:r>
          </a:p>
          <a:p>
            <a:pPr marL="457200" lvl="0" indent="-457200">
              <a:buFont typeface="Arial"/>
              <a:buChar char="•"/>
            </a:pPr>
            <a:r>
              <a:rPr lang="en-GB" altLang="en-US">
                <a:ea typeface="Times New Roman" panose="02020603050405020304" pitchFamily="18" charset="0"/>
              </a:rPr>
              <a:t>Connects concepts together relationally </a:t>
            </a:r>
            <a:r>
              <a:rPr lang="en-GB" altLang="en-US" sz="2000">
                <a:ea typeface="Times New Roman" panose="02020603050405020304" pitchFamily="18" charset="0"/>
              </a:rPr>
              <a:t>(Reese, 2022) </a:t>
            </a:r>
          </a:p>
          <a:p>
            <a:pPr marL="457200" lvl="0" indent="-457200">
              <a:buFont typeface="Arial"/>
              <a:buChar char="•"/>
            </a:pPr>
            <a:r>
              <a:rPr lang="en-GB" altLang="en-US">
                <a:ea typeface="Times New Roman" panose="02020603050405020304" pitchFamily="18" charset="0"/>
              </a:rPr>
              <a:t>This research analyses existing literature and builds on previous enquiry to inform conceptual research</a:t>
            </a:r>
          </a:p>
          <a:p>
            <a:pPr marL="457200" lvl="0" indent="-457200">
              <a:buFont typeface="Arial"/>
              <a:buChar char="•"/>
            </a:pPr>
            <a:r>
              <a:rPr lang="en-GB" altLang="en-US">
                <a:ea typeface="Times New Roman" panose="02020603050405020304" pitchFamily="18" charset="0"/>
              </a:rPr>
              <a:t>To consider liveness, authenticity, communitas and performance futures in relation to ICT enhanced content generated by music festivals to improve accessibility for people who are Deaf or disabled. </a:t>
            </a:r>
            <a:endParaRPr lang="en-US"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0"/>
            <a:ext cx="10080625" cy="1403350"/>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Music Festivals</a:t>
            </a:r>
          </a:p>
        </p:txBody>
      </p:sp>
      <p:sp>
        <p:nvSpPr>
          <p:cNvPr id="21506" name="Content Placeholder 2"/>
          <p:cNvSpPr>
            <a:spLocks noGrp="1"/>
          </p:cNvSpPr>
          <p:nvPr>
            <p:ph idx="1"/>
          </p:nvPr>
        </p:nvSpPr>
        <p:spPr>
          <a:xfrm>
            <a:off x="0" y="1403350"/>
            <a:ext cx="10080625" cy="6156325"/>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t>Music festivals are </a:t>
            </a:r>
            <a:r>
              <a:rPr lang="en-GB" altLang="en-US" b="1" i="1"/>
              <a:t>‘concerts, usually outdoor, often held over several days’ </a:t>
            </a:r>
            <a:r>
              <a:rPr lang="en-GB" altLang="en-US" sz="2000"/>
              <a:t>(Shuker 2012. 130) </a:t>
            </a:r>
          </a:p>
          <a:p>
            <a:pPr marL="457200" lvl="0" indent="-457200">
              <a:buFont typeface="Arial"/>
              <a:buChar char="•"/>
            </a:pPr>
            <a:r>
              <a:rPr lang="en-GB" altLang="en-US">
                <a:ea typeface="Times New Roman" panose="02020603050405020304" pitchFamily="18" charset="0"/>
              </a:rPr>
              <a:t>They can be considered as </a:t>
            </a:r>
            <a:r>
              <a:rPr lang="en-GB" altLang="en-US" b="1" i="1">
                <a:ea typeface="Times New Roman" panose="02020603050405020304" pitchFamily="18" charset="0"/>
              </a:rPr>
              <a:t>“part of the fabric of global society”</a:t>
            </a:r>
            <a:r>
              <a:rPr lang="en-GB" altLang="en-US">
                <a:ea typeface="Times New Roman" panose="02020603050405020304" pitchFamily="18" charset="0"/>
              </a:rPr>
              <a:t> </a:t>
            </a:r>
            <a:r>
              <a:rPr lang="en-GB" altLang="en-US" sz="2000">
                <a:ea typeface="Times New Roman" panose="02020603050405020304" pitchFamily="18" charset="0"/>
              </a:rPr>
              <a:t>(Davies, 2021: 185)</a:t>
            </a:r>
            <a:r>
              <a:rPr lang="en-GB" altLang="en-US" sz="2000"/>
              <a:t> </a:t>
            </a:r>
          </a:p>
          <a:p>
            <a:pPr marL="457200" lvl="0" indent="-457200">
              <a:buFont typeface="Arial"/>
              <a:buChar char="•"/>
            </a:pPr>
            <a:r>
              <a:rPr lang="en-GB" altLang="en-US">
                <a:ea typeface="Times New Roman" panose="02020603050405020304" pitchFamily="18" charset="0"/>
              </a:rPr>
              <a:t>Ideally, music festival attendees will experience inclusive collective celebrations </a:t>
            </a:r>
            <a:r>
              <a:rPr lang="en-GB" altLang="en-US" sz="2000">
                <a:ea typeface="Times New Roman" panose="02020603050405020304" pitchFamily="18" charset="0"/>
              </a:rPr>
              <a:t>(Banke and Woodward, 2020)</a:t>
            </a:r>
          </a:p>
          <a:p>
            <a:pPr marL="457200" lvl="0" indent="-457200">
              <a:buFont typeface="Arial"/>
              <a:buChar char="•"/>
            </a:pPr>
            <a:r>
              <a:rPr lang="en-GB" altLang="en-US">
                <a:ea typeface="Times New Roman" panose="02020603050405020304" pitchFamily="18" charset="0"/>
              </a:rPr>
              <a:t>But they may generate social exclusion </a:t>
            </a:r>
            <a:r>
              <a:rPr lang="en-GB" altLang="en-US" sz="2000">
                <a:ea typeface="Times New Roman" panose="02020603050405020304" pitchFamily="18" charset="0"/>
              </a:rPr>
              <a:t>(Duffy et al., 2019)</a:t>
            </a:r>
          </a:p>
          <a:p>
            <a:pPr marL="457200" lvl="0" indent="-457200">
              <a:buFont typeface="Arial"/>
              <a:buChar char="•"/>
            </a:pPr>
            <a:r>
              <a:rPr lang="en-GB" altLang="en-US">
                <a:ea typeface="Times New Roman" panose="02020603050405020304" pitchFamily="18" charset="0"/>
              </a:rPr>
              <a:t>Despite the centrality of music, visiting a music festival is an immersive experience, </a:t>
            </a:r>
            <a:r>
              <a:rPr lang="en-GB" altLang="en-US" b="1" i="1">
                <a:ea typeface="Times New Roman" panose="02020603050405020304" pitchFamily="18" charset="0"/>
              </a:rPr>
              <a:t>“addressing not only the auditory but </a:t>
            </a:r>
            <a:r>
              <a:rPr lang="en-GB" altLang="en-US" b="1" i="1">
                <a:solidFill>
                  <a:srgbClr val="C00000"/>
                </a:solidFill>
                <a:ea typeface="Times New Roman" panose="02020603050405020304" pitchFamily="18" charset="0"/>
              </a:rPr>
              <a:t>the whole of perception</a:t>
            </a:r>
            <a:r>
              <a:rPr lang="en-GB" altLang="en-US" b="1" i="1">
                <a:ea typeface="Times New Roman" panose="02020603050405020304" pitchFamily="18" charset="0"/>
              </a:rPr>
              <a:t>” </a:t>
            </a:r>
            <a:r>
              <a:rPr lang="en-GB" altLang="en-US" sz="2000">
                <a:ea typeface="Times New Roman" panose="02020603050405020304" pitchFamily="18" charset="0"/>
              </a:rPr>
              <a:t>(Lell, 2019: 66)</a:t>
            </a:r>
            <a:endParaRPr lang="en-US" altLang="en-US" sz="20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Disability and Equality</a:t>
            </a:r>
          </a:p>
        </p:txBody>
      </p:sp>
      <p:sp>
        <p:nvSpPr>
          <p:cNvPr id="22530"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ea typeface="Times New Roman" panose="02020603050405020304" pitchFamily="18" charset="0"/>
              </a:rPr>
              <a:t>Under The Equality Act (2010) UK music festivals must not discriminate due to ‘protected characteristics’ including age, race, gender and disability. </a:t>
            </a:r>
          </a:p>
          <a:p>
            <a:pPr marL="457200" lvl="0" indent="-457200">
              <a:buFont typeface="Arial"/>
              <a:buChar char="•"/>
            </a:pPr>
            <a:r>
              <a:rPr lang="en-GB" altLang="en-US">
                <a:ea typeface="Times New Roman" panose="02020603050405020304" pitchFamily="18" charset="0"/>
              </a:rPr>
              <a:t>In the UK, </a:t>
            </a:r>
            <a:r>
              <a:rPr lang="en-GB" altLang="en-US" b="1">
                <a:ea typeface="Times New Roman" panose="02020603050405020304" pitchFamily="18" charset="0"/>
              </a:rPr>
              <a:t>14.6 million people were identified as having a disability in 2020/21 </a:t>
            </a:r>
            <a:r>
              <a:rPr lang="en-GB" altLang="en-US" sz="2000">
                <a:ea typeface="Times New Roman" panose="02020603050405020304" pitchFamily="18" charset="0"/>
              </a:rPr>
              <a:t>(House of Commons Library, 2022)</a:t>
            </a:r>
          </a:p>
          <a:p>
            <a:pPr marL="457200" lvl="0" indent="-457200">
              <a:buFont typeface="Arial"/>
              <a:buChar char="•"/>
            </a:pPr>
            <a:r>
              <a:rPr lang="en-GB" altLang="en-US">
                <a:ea typeface="Times New Roman" panose="02020603050405020304" pitchFamily="18" charset="0"/>
              </a:rPr>
              <a:t>Their rights to </a:t>
            </a:r>
            <a:r>
              <a:rPr lang="en-GB" altLang="en-US" b="1" i="1">
                <a:ea typeface="Times New Roman" panose="02020603050405020304" pitchFamily="18" charset="0"/>
              </a:rPr>
              <a:t>“take part on an equal basis with others in cultural life</a:t>
            </a:r>
            <a:r>
              <a:rPr lang="en-GB" altLang="en-US">
                <a:ea typeface="Times New Roman" panose="02020603050405020304" pitchFamily="18" charset="0"/>
              </a:rPr>
              <a:t>” are recognised by Article 30 of the UN Convention on the Rights of Persons with Disabilities </a:t>
            </a:r>
            <a:r>
              <a:rPr lang="en-GB" altLang="en-US" sz="2000">
                <a:ea typeface="Times New Roman" panose="02020603050405020304" pitchFamily="18" charset="0"/>
              </a:rPr>
              <a:t>(United Nations, 2006)</a:t>
            </a:r>
          </a:p>
          <a:p>
            <a:pPr marL="457200" lvl="0" indent="-457200">
              <a:buFont typeface="Arial"/>
              <a:buChar char="•"/>
            </a:pPr>
            <a:endParaRPr lang="en-US" altLang="en-US" sz="20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Accessibility</a:t>
            </a:r>
          </a:p>
        </p:txBody>
      </p:sp>
      <p:sp>
        <p:nvSpPr>
          <p:cNvPr id="23554"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lvl="0">
              <a:buFont typeface="Arial"/>
              <a:buChar char="•"/>
            </a:pPr>
            <a:r>
              <a:rPr lang="en-GB" altLang="en-US" b="1" i="1">
                <a:ea typeface="Times New Roman" panose="02020603050405020304" pitchFamily="18" charset="0"/>
              </a:rPr>
              <a:t>“Measures put in place to address participation by those with impairments” </a:t>
            </a:r>
            <a:r>
              <a:rPr lang="en-GB" altLang="en-US" sz="2000">
                <a:ea typeface="Times New Roman" panose="02020603050405020304" pitchFamily="18" charset="0"/>
              </a:rPr>
              <a:t>(Finkel et al., 2019: 2) </a:t>
            </a:r>
          </a:p>
          <a:p>
            <a:pPr lvl="0">
              <a:buFont typeface="Arial"/>
              <a:buChar char="•"/>
            </a:pPr>
            <a:r>
              <a:rPr lang="en-GB" altLang="en-US">
                <a:ea typeface="Times New Roman" panose="02020603050405020304" pitchFamily="18" charset="0"/>
              </a:rPr>
              <a:t>May be facilitated by accessible technology which can be </a:t>
            </a:r>
            <a:r>
              <a:rPr lang="en-GB" altLang="en-US" b="1" i="1">
                <a:ea typeface="Times New Roman" panose="02020603050405020304" pitchFamily="18" charset="0"/>
              </a:rPr>
              <a:t>“utilised effectively” </a:t>
            </a:r>
            <a:r>
              <a:rPr lang="en-GB" altLang="en-US">
                <a:ea typeface="Times New Roman" panose="02020603050405020304" pitchFamily="18" charset="0"/>
              </a:rPr>
              <a:t>by people who are Deaf or disabled </a:t>
            </a:r>
            <a:r>
              <a:rPr lang="en-GB" altLang="en-US" sz="2000">
                <a:ea typeface="Times New Roman" panose="02020603050405020304" pitchFamily="18" charset="0"/>
              </a:rPr>
              <a:t>(Lazar, et al., 2015: 18)</a:t>
            </a:r>
          </a:p>
          <a:p>
            <a:pPr lvl="0">
              <a:buFont typeface="Arial"/>
              <a:buChar char="•"/>
            </a:pPr>
            <a:r>
              <a:rPr lang="en-GB" altLang="en-US">
                <a:ea typeface="Times New Roman" panose="02020603050405020304" pitchFamily="18" charset="0"/>
              </a:rPr>
              <a:t>Includes hearing loops, which provide a magnetic, wireless signal for hearing aids </a:t>
            </a:r>
            <a:r>
              <a:rPr lang="en-GB" altLang="en-US" sz="2000">
                <a:ea typeface="Times New Roman" panose="02020603050405020304" pitchFamily="18" charset="0"/>
              </a:rPr>
              <a:t>(Hearing Link Services, 2023) </a:t>
            </a:r>
            <a:r>
              <a:rPr lang="en-GB" altLang="en-US">
                <a:ea typeface="Times New Roman" panose="02020603050405020304" pitchFamily="18" charset="0"/>
              </a:rPr>
              <a:t>or immersive subtitles which </a:t>
            </a:r>
            <a:r>
              <a:rPr lang="en-GB" altLang="en-US" b="1" i="1">
                <a:ea typeface="Times New Roman" panose="02020603050405020304" pitchFamily="18" charset="0"/>
              </a:rPr>
              <a:t>“can contribute to a higher e-inclusion”</a:t>
            </a:r>
            <a:r>
              <a:rPr lang="en-GB" altLang="en-US">
                <a:ea typeface="Times New Roman" panose="02020603050405020304" pitchFamily="18" charset="0"/>
              </a:rPr>
              <a:t> </a:t>
            </a:r>
            <a:r>
              <a:rPr lang="en-GB" altLang="en-US" sz="2000">
                <a:ea typeface="Times New Roman" panose="02020603050405020304" pitchFamily="18" charset="0"/>
              </a:rPr>
              <a:t>(Hughes et al., 2019: 4)</a:t>
            </a:r>
          </a:p>
          <a:p>
            <a:pPr lvl="0">
              <a:buFont typeface="Arial"/>
              <a:buChar char="•"/>
            </a:pPr>
            <a:r>
              <a:rPr lang="en-GB" altLang="en-US">
                <a:ea typeface="Times New Roman" panose="02020603050405020304" pitchFamily="18" charset="0"/>
              </a:rPr>
              <a:t>Further advancements in bespoke ICT developments </a:t>
            </a:r>
            <a:r>
              <a:rPr lang="en-GB" altLang="en-US" b="1" i="1">
                <a:ea typeface="Times New Roman" panose="02020603050405020304" pitchFamily="18" charset="0"/>
              </a:rPr>
              <a:t>“should be seized” </a:t>
            </a:r>
            <a:r>
              <a:rPr lang="en-GB" altLang="en-US" sz="2000">
                <a:ea typeface="Times New Roman" panose="02020603050405020304" pitchFamily="18" charset="0"/>
              </a:rPr>
              <a:t>(Alvarado, 2022: 214)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Deafness</a:t>
            </a:r>
          </a:p>
        </p:txBody>
      </p:sp>
      <p:sp>
        <p:nvSpPr>
          <p:cNvPr id="24578" name="Content Placeholder 2"/>
          <p:cNvSpPr>
            <a:spLocks noGrp="1"/>
          </p:cNvSpPr>
          <p:nvPr>
            <p:ph idx="1"/>
          </p:nvPr>
        </p:nvSpPr>
        <p:spPr>
          <a:xfrm>
            <a:off x="0" y="1558925"/>
            <a:ext cx="10080625" cy="6000750"/>
          </a:xfrm>
          <a:solidFill>
            <a:srgbClr val="FFFF00">
              <a:alpha val="32941"/>
            </a:srgbClr>
          </a:solidFill>
          <a:ln>
            <a:miter lim="800000"/>
          </a:ln>
        </p:spPr>
        <p:txBody>
          <a:bodyPr vert="horz" wrap="square" lIns="0" tIns="28080" rIns="0" bIns="0" anchor="t" anchorCtr="0">
            <a:noAutofit/>
          </a:bodyPr>
          <a:lstStyle>
            <a:lvl1pPr marL="342900" indent="-342900" algn="l" defTabSz="449263" rtl="0" eaLnBrk="0" fontAlgn="base" hangingPunct="0">
              <a:lnSpc>
                <a:spcPct val="93000"/>
              </a:lnSpc>
              <a:spcBef>
                <a:spcPct val="0"/>
              </a:spcBef>
              <a:spcAft>
                <a:spcPts val="1425"/>
              </a:spcAft>
              <a:buClr>
                <a:srgbClr val="000000"/>
              </a:buClr>
              <a:buSzTx/>
              <a:buFont typeface="Times New Roman" pitchFamily="18" charset="0"/>
              <a:buNone/>
              <a:defRPr kumimoji="0" lang="en-GB" altLang="en-US" sz="3200" b="0" i="0" u="none" baseline="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Tx/>
              <a:buFont typeface="Times New Roman" pitchFamily="18" charset="0"/>
              <a:buNone/>
              <a:defRPr kumimoji="0" lang="en-GB" altLang="en-US" sz="2800" b="0" i="0" u="none" baseline="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Tx/>
              <a:buFont typeface="Times New Roman" pitchFamily="18" charset="0"/>
              <a:buNone/>
              <a:defRPr kumimoji="0" lang="en-GB" altLang="en-US" sz="2400" b="0" i="0" u="none" baseline="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Tx/>
              <a:buFont typeface="Times New Roman" pitchFamily="18" charset="0"/>
              <a:buNone/>
              <a:defRPr kumimoji="0" lang="en-GB" altLang="en-US" sz="2000" b="0" i="0" u="none" baseline="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Tx/>
              <a:buFont typeface="Times New Roman" pitchFamily="18" charset="0"/>
              <a:buNone/>
              <a:defRPr kumimoji="0" lang="en-GB" altLang="en-US" sz="2000" b="0" i="0" u="none" baseline="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Tx/>
              <a:buFont typeface="Times New Roman" pitchFamily="16" charset="0"/>
              <a:defRPr lang="en-GB" altLang="en-US" sz="2000">
                <a:solidFill>
                  <a:srgbClr val="000000"/>
                </a:solidFill>
                <a:latin typeface="+mn-lt"/>
                <a:ea typeface="+mn-ea"/>
              </a:defRPr>
            </a:lvl9pPr>
          </a:lstStyle>
          <a:p>
            <a:pPr marL="457200" lvl="0" indent="-457200">
              <a:buFont typeface="Arial"/>
              <a:buChar char="•"/>
            </a:pPr>
            <a:r>
              <a:rPr lang="en-GB" altLang="en-US">
                <a:ea typeface="Times New Roman" panose="02020603050405020304" pitchFamily="18" charset="0"/>
              </a:rPr>
              <a:t>According to the Sensory Trust </a:t>
            </a:r>
            <a:r>
              <a:rPr lang="en-GB" altLang="en-US" sz="2000">
                <a:ea typeface="Times New Roman" panose="02020603050405020304" pitchFamily="18" charset="0"/>
              </a:rPr>
              <a:t>(2020) </a:t>
            </a:r>
            <a:r>
              <a:rPr lang="en-GB" altLang="en-US">
                <a:ea typeface="Times New Roman" panose="02020603050405020304" pitchFamily="18" charset="0"/>
              </a:rPr>
              <a:t>the “big five” senses of sight, hearing, smell, taste, and touch can be augmented with heat, pain, balance, and the perception of body awareness</a:t>
            </a:r>
            <a:r>
              <a:rPr lang="en-GB" altLang="en-US"/>
              <a:t> </a:t>
            </a:r>
            <a:endParaRPr lang="en-US" altLang="en-US"/>
          </a:p>
          <a:p>
            <a:pPr marL="457200" lvl="0" indent="-457200">
              <a:buFont typeface="Arial"/>
              <a:buChar char="•"/>
            </a:pPr>
            <a:r>
              <a:rPr lang="en-GB" altLang="en-US">
                <a:ea typeface="Times New Roman" panose="02020603050405020304" pitchFamily="18" charset="0"/>
              </a:rPr>
              <a:t>Deafness encompasses a range of sound experiences including accessing music at specific volumes or registers and feeling vibrations </a:t>
            </a:r>
            <a:r>
              <a:rPr lang="en-GB" altLang="en-US" sz="2000">
                <a:ea typeface="Times New Roman" panose="02020603050405020304" pitchFamily="18" charset="0"/>
              </a:rPr>
              <a:t>(Cornelius and Natvig, 2023)</a:t>
            </a:r>
          </a:p>
          <a:p>
            <a:pPr marL="457200" lvl="0" indent="-457200">
              <a:buFont typeface="Arial"/>
              <a:buChar char="•"/>
            </a:pPr>
            <a:r>
              <a:rPr lang="en-GB" altLang="en-US">
                <a:ea typeface="Times New Roman" panose="02020603050405020304" pitchFamily="18" charset="0"/>
              </a:rPr>
              <a:t>Clearly, individual levels of hearing loss dictate what may be accessible for each audience member who identifies as Deaf or hearing impaired </a:t>
            </a:r>
            <a:r>
              <a:rPr lang="en-GB" altLang="en-US" sz="2000">
                <a:ea typeface="Times New Roman" panose="02020603050405020304" pitchFamily="18" charset="0"/>
              </a:rPr>
              <a:t>(British Deaf News, 2022: 5)</a:t>
            </a:r>
            <a:r>
              <a:rPr lang="en-GB" altLang="en-US" sz="2000"/>
              <a:t> </a:t>
            </a:r>
            <a:endParaRPr lang="en-GB" altLang="en-US" sz="2000">
              <a:ea typeface="Times New Roman" panose="02020603050405020304"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0"/>
            <a:ext cx="10080625" cy="1558925"/>
          </a:xfrm>
          <a:prstGeom prst="rect">
            <a:avLst/>
          </a:prstGeom>
          <a:solidFill>
            <a:srgbClr val="FFFF00">
              <a:alpha val="32941"/>
            </a:srgbClr>
          </a:solidFill>
        </p:spPr>
        <p:txBody>
          <a:bodyPr vert="horz" wrap="square" lIns="0" tIns="0" rIns="0" bIns="0" numCol="1" anchor="ctr"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Tx/>
              <a:buFont typeface="Times New Roman" charset="0"/>
              <a:buNone/>
              <a:defRPr/>
            </a:pPr>
            <a:r>
              <a:rPr kumimoji="0" lang="en-US" sz="4000" b="1" i="0" u="none" strike="noStrike" kern="0" cap="none" spc="0" normalizeH="0" baseline="0" noProof="0">
                <a:ln>
                  <a:noFill/>
                </a:ln>
                <a:solidFill>
                  <a:schemeClr val="accent6"/>
                </a:solidFill>
                <a:effectLst/>
                <a:uLnTx/>
                <a:uFillTx/>
                <a:latin typeface="+mj-lt"/>
                <a:ea typeface="+mj-ea" pitchFamily="2" charset="-122"/>
                <a:cs typeface="+mj-cs"/>
              </a:rPr>
              <a:t>Haptics</a:t>
            </a:r>
          </a:p>
        </p:txBody>
      </p:sp>
      <p:sp>
        <p:nvSpPr>
          <p:cNvPr id="25602" name="Content Placeholder 2"/>
          <p:cNvSpPr>
            <a:spLocks noGrp="1" noChangeArrowheads="1"/>
          </p:cNvSpPr>
          <p:nvPr>
            <p:ph idx="1"/>
          </p:nvPr>
        </p:nvSpPr>
        <p:spPr>
          <a:xfrm>
            <a:off x="0" y="1558925"/>
            <a:ext cx="10080625" cy="6000750"/>
          </a:xfrm>
          <a:prstGeom prst="rect">
            <a:avLst/>
          </a:prstGeom>
          <a:solidFill>
            <a:srgbClr val="FFFF00">
              <a:alpha val="32941"/>
            </a:srgbClr>
          </a:solidFill>
        </p:spPr>
        <p:txBody>
          <a:bodyPr vert="horz" wrap="square" lIns="0" tIns="28080" rIns="0" bIns="0" numCol="1" anchor="t" anchorCtr="0" compatLnSpc="1">
            <a:prstTxWarp prst="textNoShape">
              <a:avLst/>
            </a:prstTxWarp>
          </a:bodyPr>
          <a:lstStyle/>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3200" b="0" i="0" u="none" strike="noStrike" kern="0" cap="none" spc="0" normalizeH="0" baseline="0" noProof="0">
                <a:ln>
                  <a:noFill/>
                </a:ln>
                <a:solidFill>
                  <a:srgbClr val="000000"/>
                </a:solidFill>
                <a:effectLst/>
                <a:uLnTx/>
                <a:uFillTx/>
                <a:latin typeface="+mn-lt"/>
                <a:ea typeface="Times New Roman" panose="02020603050405020304" pitchFamily="18" charset="0"/>
                <a:cs typeface="+mn-cs"/>
              </a:rPr>
              <a:t>In 2015, a conceptual article envisaged a possible future for music festivals whereby haptic technologies would apply vibrations to stimulate the sense of touch “literally allowing participants to feel the music” </a:t>
            </a:r>
            <a:r>
              <a:rPr kumimoji="0" lang="en-GB" sz="2000" b="0" i="0" u="none" strike="noStrike" kern="0" cap="none" spc="0" normalizeH="0" baseline="0" noProof="0">
                <a:ln>
                  <a:noFill/>
                </a:ln>
                <a:solidFill>
                  <a:srgbClr val="000000"/>
                </a:solidFill>
                <a:effectLst/>
                <a:uLnTx/>
                <a:uFillTx/>
                <a:latin typeface="+mn-lt"/>
                <a:ea typeface="Times New Roman" panose="02020603050405020304" pitchFamily="18" charset="0"/>
                <a:cs typeface="+mn-cs"/>
              </a:rPr>
              <a:t>(Robertson et al, 2015: 580)</a:t>
            </a: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3200" b="0" i="0" u="none" strike="noStrike" kern="0" cap="none" spc="0" normalizeH="0" baseline="0" noProof="0">
                <a:ln>
                  <a:noFill/>
                </a:ln>
                <a:solidFill>
                  <a:srgbClr val="000000"/>
                </a:solidFill>
                <a:effectLst/>
                <a:uLnTx/>
                <a:uFillTx/>
                <a:latin typeface="+mn-lt"/>
                <a:ea typeface="Times New Roman" panose="02020603050405020304" pitchFamily="18" charset="0"/>
                <a:cs typeface="+mn-cs"/>
              </a:rPr>
              <a:t>Haptic technologies pertaining to sense of touch </a:t>
            </a:r>
            <a:r>
              <a:rPr kumimoji="0" lang="en-GB" sz="2000" b="0" i="0" u="none" strike="noStrike" kern="0" cap="none" spc="0" normalizeH="0" baseline="0" noProof="0">
                <a:ln>
                  <a:noFill/>
                </a:ln>
                <a:solidFill>
                  <a:srgbClr val="000000"/>
                </a:solidFill>
                <a:effectLst/>
                <a:uLnTx/>
                <a:uFillTx/>
                <a:latin typeface="+mn-lt"/>
                <a:ea typeface="Times New Roman" panose="02020603050405020304" pitchFamily="18" charset="0"/>
                <a:cs typeface="+mn-cs"/>
              </a:rPr>
              <a:t>(Sreelakshmi and Subashb, 2017) </a:t>
            </a:r>
            <a:r>
              <a:rPr kumimoji="0" lang="en-GB" sz="3200" b="0" i="0" u="none" strike="noStrike" kern="0" cap="none" spc="0" normalizeH="0" baseline="0" noProof="0">
                <a:ln>
                  <a:noFill/>
                </a:ln>
                <a:solidFill>
                  <a:srgbClr val="000000"/>
                </a:solidFill>
                <a:effectLst/>
                <a:uLnTx/>
                <a:uFillTx/>
                <a:latin typeface="+mn-lt"/>
                <a:ea typeface="Times New Roman" panose="02020603050405020304" pitchFamily="18" charset="0"/>
                <a:cs typeface="+mn-cs"/>
              </a:rPr>
              <a:t>are becoming available to enhance engagement with music festivals</a:t>
            </a:r>
          </a:p>
          <a:p>
            <a:pPr marL="457200" marR="0" lvl="0" indent="-457200" algn="l" defTabSz="449263" rtl="0" eaLnBrk="0" fontAlgn="base" latinLnBrk="0" hangingPunct="0">
              <a:lnSpc>
                <a:spcPct val="93000"/>
              </a:lnSpc>
              <a:spcBef>
                <a:spcPct val="0"/>
              </a:spcBef>
              <a:spcAft>
                <a:spcPts val="1425"/>
              </a:spcAft>
              <a:buClr>
                <a:srgbClr val="000000"/>
              </a:buClr>
              <a:buSzTx/>
              <a:buFont typeface="Arial" panose="020B0604020202020204" pitchFamily="34" charset="0"/>
              <a:buChar char="•"/>
              <a:defRPr/>
            </a:pPr>
            <a:r>
              <a:rPr kumimoji="0" lang="en-GB" sz="3200" b="0" i="0" u="none" strike="noStrike" kern="0" cap="none" spc="0" normalizeH="0" baseline="0" noProof="0">
                <a:ln>
                  <a:noFill/>
                </a:ln>
                <a:solidFill>
                  <a:srgbClr val="000000"/>
                </a:solidFill>
                <a:effectLst/>
                <a:uLnTx/>
                <a:uFillTx/>
                <a:latin typeface="+mn-lt"/>
                <a:ea typeface="Times New Roman" panose="02020603050405020304" pitchFamily="18" charset="0"/>
                <a:cs typeface="+mn-cs"/>
              </a:rPr>
              <a:t>The Beat Blocks</a:t>
            </a:r>
            <a:r>
              <a:rPr kumimoji="0" lang="en-GB" sz="3200" b="0" i="0" u="none" strike="noStrike" kern="1800" cap="none" spc="0" normalizeH="0" baseline="0" noProof="0">
                <a:ln>
                  <a:noFill/>
                </a:ln>
                <a:solidFill>
                  <a:srgbClr val="000000"/>
                </a:solidFill>
                <a:effectLst/>
                <a:uLnTx/>
                <a:uFillTx/>
                <a:latin typeface="+mn-lt"/>
                <a:ea typeface="Times New Roman" panose="02020603050405020304" pitchFamily="18" charset="0"/>
                <a:cs typeface="+mn-cs"/>
              </a:rPr>
              <a:t> interactive flooring system is</a:t>
            </a:r>
            <a:r>
              <a:rPr kumimoji="0" lang="en-GB" sz="3200" b="0" i="0" u="none" strike="noStrike" kern="0" cap="none" spc="0" normalizeH="0" baseline="0" noProof="0">
                <a:ln>
                  <a:noFill/>
                </a:ln>
                <a:solidFill>
                  <a:srgbClr val="000000"/>
                </a:solidFill>
                <a:effectLst/>
                <a:uLnTx/>
                <a:uFillTx/>
                <a:latin typeface="+mn-lt"/>
                <a:ea typeface="Times New Roman" panose="02020603050405020304" pitchFamily="18" charset="0"/>
                <a:cs typeface="+mn-cs"/>
              </a:rPr>
              <a:t> designed to produce an “accessible tactile experience for audiences with sensory impairments” </a:t>
            </a:r>
            <a:r>
              <a:rPr kumimoji="0" lang="en-GB" sz="2000" b="0" i="0" u="none" strike="noStrike" kern="0" cap="none" spc="0" normalizeH="0" baseline="0" noProof="0">
                <a:ln>
                  <a:noFill/>
                </a:ln>
                <a:solidFill>
                  <a:srgbClr val="000000"/>
                </a:solidFill>
                <a:effectLst/>
                <a:uLnTx/>
                <a:uFillTx/>
                <a:latin typeface="+mn-lt"/>
                <a:ea typeface="Times New Roman" panose="02020603050405020304" pitchFamily="18" charset="0"/>
                <a:cs typeface="+mn-cs"/>
              </a:rPr>
              <a:t>(Beat Blocks, 2023: 2)</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6.14"/>
  <p:tag name="AS_TITLE" val="Aspose.Slides for .NET 2.0"/>
  <p:tag name="AS_VERSION" val="20.6"/>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TotalTime>
  <Words>4599</Words>
  <Application>Microsoft Office PowerPoint</Application>
  <PresentationFormat>Custom</PresentationFormat>
  <Paragraphs>245</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AEME Forum 6th July 2023</vt:lpstr>
      <vt:lpstr>This presentation will:   Respond to “Industry 4.0” (Schwab, 2016) by proposing a new conceptualisation of ‘liveness 4.0’ to incorporate the concept of a 4th Industrial Revolution  AND question whether ‘liveness 4.0’ is required to consider audience experiences facilitated by emerging ICT, which aim to increase accessibility for people who are Deaf or disabled at music festivals  Incorporate a case study on the Beat Blocks haptic flooring system                                    </vt:lpstr>
      <vt:lpstr>My starting point(s)</vt:lpstr>
      <vt:lpstr>Conceptual Research</vt:lpstr>
      <vt:lpstr>Music Festivals</vt:lpstr>
      <vt:lpstr>Disability and Equality</vt:lpstr>
      <vt:lpstr>Accessibility</vt:lpstr>
      <vt:lpstr>Deafness</vt:lpstr>
      <vt:lpstr>Haptics</vt:lpstr>
      <vt:lpstr>Liveness</vt:lpstr>
      <vt:lpstr>Two main conflicting viewpoints</vt:lpstr>
      <vt:lpstr>Time and Place?</vt:lpstr>
      <vt:lpstr>Is it just sound and vision?</vt:lpstr>
      <vt:lpstr>A higher state of mediatisation?</vt:lpstr>
      <vt:lpstr>Liveness 4.0</vt:lpstr>
      <vt:lpstr>But, What About Communitas</vt:lpstr>
      <vt:lpstr>In Praise of Testing</vt:lpstr>
      <vt:lpstr>A Small Pilot Case Study</vt:lpstr>
      <vt:lpstr>Method</vt:lpstr>
      <vt:lpstr>Perceptions of Liveness - Results</vt:lpstr>
      <vt:lpstr>Acceptance of Beat Blocks - Results</vt:lpstr>
      <vt:lpstr>Industry 4.0 Conclusion</vt:lpstr>
      <vt:lpstr>Liveness 4.0 Conclusion</vt:lpstr>
      <vt:lpstr>Further research?</vt:lpstr>
      <vt:lpstr>Thank you</vt:lpstr>
      <vt:lpstr>List of References (part 1)</vt:lpstr>
      <vt:lpstr>List of References (part 2)</vt:lpstr>
      <vt:lpstr>List of References (part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Ailsa Poll</cp:lastModifiedBy>
  <cp:revision>92</cp:revision>
  <dcterms:created xsi:type="dcterms:W3CDTF">2016-11-02T09:53:55Z</dcterms:created>
  <dcterms:modified xsi:type="dcterms:W3CDTF">2023-08-01T10:25:59Z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Theme:6</vt:lpwstr>
  </property>
  <property fmtid="{D5CDD505-2E9C-101B-9397-08002B2CF9AE}" pid="3" name="ClassificationContentMarkingFooterText">
    <vt:lpwstr>RESTRICTED</vt:lpwstr>
  </property>
  <property fmtid="{D5CDD505-2E9C-101B-9397-08002B2CF9AE}" pid="4" name="ClassificationContentMarkingHeaderLocations">
    <vt:lpwstr>Office Theme:5</vt:lpwstr>
  </property>
  <property fmtid="{D5CDD505-2E9C-101B-9397-08002B2CF9AE}" pid="5" name="ClassificationContentMarkingHeaderText">
    <vt:lpwstr>RESTRICTED</vt:lpwstr>
  </property>
  <property fmtid="{D5CDD505-2E9C-101B-9397-08002B2CF9AE}" pid="6" name="MSIP_Label_57c33bae-76e0-44b3-baa3-351f99b93dbd_ActionId">
    <vt:lpwstr>969e6e1e-abf8-4e32-a146-52c87c95b5d0</vt:lpwstr>
  </property>
  <property fmtid="{D5CDD505-2E9C-101B-9397-08002B2CF9AE}" pid="7" name="MSIP_Label_57c33bae-76e0-44b3-baa3-351f99b93dbd_ContentBits">
    <vt:lpwstr>3</vt:lpwstr>
  </property>
  <property fmtid="{D5CDD505-2E9C-101B-9397-08002B2CF9AE}" pid="8" name="MSIP_Label_57c33bae-76e0-44b3-baa3-351f99b93dbd_Enabled">
    <vt:lpwstr>true</vt:lpwstr>
  </property>
  <property fmtid="{D5CDD505-2E9C-101B-9397-08002B2CF9AE}" pid="9" name="MSIP_Label_57c33bae-76e0-44b3-baa3-351f99b93dbd_Method">
    <vt:lpwstr>Standard</vt:lpwstr>
  </property>
  <property fmtid="{D5CDD505-2E9C-101B-9397-08002B2CF9AE}" pid="10" name="MSIP_Label_57c33bae-76e0-44b3-baa3-351f99b93dbd_Name">
    <vt:lpwstr>Restricted</vt:lpwstr>
  </property>
  <property fmtid="{D5CDD505-2E9C-101B-9397-08002B2CF9AE}" pid="11" name="MSIP_Label_57c33bae-76e0-44b3-baa3-351f99b93dbd_SetDate">
    <vt:lpwstr>2023-07-05T12:19:54Z</vt:lpwstr>
  </property>
  <property fmtid="{D5CDD505-2E9C-101B-9397-08002B2CF9AE}" pid="12" name="MSIP_Label_57c33bae-76e0-44b3-baa3-351f99b93dbd_SiteId">
    <vt:lpwstr>550beeb3-6a3d-4646-a111-f89d0177792e</vt:lpwstr>
  </property>
</Properties>
</file>