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71" r:id="rId6"/>
    <p:sldId id="272" r:id="rId7"/>
    <p:sldId id="258" r:id="rId8"/>
    <p:sldId id="259" r:id="rId9"/>
    <p:sldId id="260" r:id="rId10"/>
    <p:sldId id="261" r:id="rId11"/>
    <p:sldId id="262" r:id="rId12"/>
    <p:sldId id="263" r:id="rId13"/>
    <p:sldId id="274" r:id="rId14"/>
    <p:sldId id="264" r:id="rId15"/>
    <p:sldId id="276" r:id="rId16"/>
    <p:sldId id="277" r:id="rId17"/>
    <p:sldId id="273" r:id="rId18"/>
    <p:sldId id="267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3BFA6-AB63-C648-B479-801FD5DD761F}" v="429" dt="2023-07-12T15:03:32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/>
    <p:restoredTop sz="94694"/>
  </p:normalViewPr>
  <p:slideViewPr>
    <p:cSldViewPr snapToGrid="0">
      <p:cViewPr varScale="1">
        <p:scale>
          <a:sx n="121" d="100"/>
          <a:sy n="121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D8550-BF74-4818-AB74-614BE2CAE848}" type="doc">
      <dgm:prSet loTypeId="urn:microsoft.com/office/officeart/2005/8/layout/vList2" loCatId="list" qsTypeId="urn:microsoft.com/office/officeart/2005/8/quickstyle/simple1" qsCatId="simple" csTypeId="urn:microsoft.com/office/officeart/2005/8/colors/accent3_5" csCatId="accent3"/>
      <dgm:spPr/>
      <dgm:t>
        <a:bodyPr/>
        <a:lstStyle/>
        <a:p>
          <a:endParaRPr lang="en-US"/>
        </a:p>
      </dgm:t>
    </dgm:pt>
    <dgm:pt modelId="{A433C951-D884-4F8C-A4FA-2826228CAA68}">
      <dgm:prSet/>
      <dgm:spPr/>
      <dgm:t>
        <a:bodyPr/>
        <a:lstStyle/>
        <a:p>
          <a:r>
            <a:rPr lang="en-GB"/>
            <a:t>Piloted 4th March 2022 (Study Block 2)</a:t>
          </a:r>
          <a:endParaRPr lang="en-US"/>
        </a:p>
      </dgm:t>
    </dgm:pt>
    <dgm:pt modelId="{50072012-0ABF-439B-96E2-DEA6110C60F3}" type="parTrans" cxnId="{F3571DFE-9B5C-42EB-A853-7A7BB27E6FB7}">
      <dgm:prSet/>
      <dgm:spPr/>
      <dgm:t>
        <a:bodyPr/>
        <a:lstStyle/>
        <a:p>
          <a:endParaRPr lang="en-US"/>
        </a:p>
      </dgm:t>
    </dgm:pt>
    <dgm:pt modelId="{4D73F757-E8E4-4DEE-82E9-5FBD8690FB3C}" type="sibTrans" cxnId="{F3571DFE-9B5C-42EB-A853-7A7BB27E6FB7}">
      <dgm:prSet/>
      <dgm:spPr/>
      <dgm:t>
        <a:bodyPr/>
        <a:lstStyle/>
        <a:p>
          <a:endParaRPr lang="en-US"/>
        </a:p>
      </dgm:t>
    </dgm:pt>
    <dgm:pt modelId="{CE30D791-6DE0-4F76-9267-7CDB253F6512}">
      <dgm:prSet/>
      <dgm:spPr/>
      <dgm:t>
        <a:bodyPr/>
        <a:lstStyle/>
        <a:p>
          <a:r>
            <a:rPr lang="en-GB"/>
            <a:t>2x in April, 1x November, 1x December 2022</a:t>
          </a:r>
          <a:endParaRPr lang="en-US"/>
        </a:p>
      </dgm:t>
    </dgm:pt>
    <dgm:pt modelId="{DBF13DDA-33D3-42AF-9A4E-BAF1CB3E9307}" type="parTrans" cxnId="{A4E8EFB3-63C0-4FEB-9EE9-5DC86E14A373}">
      <dgm:prSet/>
      <dgm:spPr/>
      <dgm:t>
        <a:bodyPr/>
        <a:lstStyle/>
        <a:p>
          <a:endParaRPr lang="en-US"/>
        </a:p>
      </dgm:t>
    </dgm:pt>
    <dgm:pt modelId="{9C6C332A-13EC-47BC-B62F-A37AFF121054}" type="sibTrans" cxnId="{A4E8EFB3-63C0-4FEB-9EE9-5DC86E14A373}">
      <dgm:prSet/>
      <dgm:spPr/>
      <dgm:t>
        <a:bodyPr/>
        <a:lstStyle/>
        <a:p>
          <a:endParaRPr lang="en-US"/>
        </a:p>
      </dgm:t>
    </dgm:pt>
    <dgm:pt modelId="{5CF7B7E3-2F04-4760-AF11-80D80B1D58C5}">
      <dgm:prSet/>
      <dgm:spPr/>
      <dgm:t>
        <a:bodyPr/>
        <a:lstStyle/>
        <a:p>
          <a:r>
            <a:rPr lang="en-GB"/>
            <a:t>1x January 2023</a:t>
          </a:r>
          <a:endParaRPr lang="en-US"/>
        </a:p>
      </dgm:t>
    </dgm:pt>
    <dgm:pt modelId="{658C3932-6791-499B-887D-FC2C5097D83F}" type="parTrans" cxnId="{DFBE3D98-F347-4E05-916C-95E3C701128F}">
      <dgm:prSet/>
      <dgm:spPr/>
      <dgm:t>
        <a:bodyPr/>
        <a:lstStyle/>
        <a:p>
          <a:endParaRPr lang="en-US"/>
        </a:p>
      </dgm:t>
    </dgm:pt>
    <dgm:pt modelId="{7E47F03A-2915-4021-A391-B0F25E719F1F}" type="sibTrans" cxnId="{DFBE3D98-F347-4E05-916C-95E3C701128F}">
      <dgm:prSet/>
      <dgm:spPr/>
      <dgm:t>
        <a:bodyPr/>
        <a:lstStyle/>
        <a:p>
          <a:endParaRPr lang="en-US"/>
        </a:p>
      </dgm:t>
    </dgm:pt>
    <dgm:pt modelId="{F839A3E8-D2B6-4241-B08B-DBE8D69BF455}">
      <dgm:prSet/>
      <dgm:spPr/>
      <dgm:t>
        <a:bodyPr/>
        <a:lstStyle/>
        <a:p>
          <a:r>
            <a:rPr lang="en-GB"/>
            <a:t>Continue sessions autumn 2023</a:t>
          </a:r>
          <a:endParaRPr lang="en-US"/>
        </a:p>
      </dgm:t>
    </dgm:pt>
    <dgm:pt modelId="{8DA1BF0E-E236-4E01-B826-BBF5EB23BCE1}" type="parTrans" cxnId="{AB14B892-97DA-4C87-AFA0-0CF7F83D041B}">
      <dgm:prSet/>
      <dgm:spPr/>
      <dgm:t>
        <a:bodyPr/>
        <a:lstStyle/>
        <a:p>
          <a:endParaRPr lang="en-US"/>
        </a:p>
      </dgm:t>
    </dgm:pt>
    <dgm:pt modelId="{C3E83655-9269-4C5F-ADD6-2A68EB702EF4}" type="sibTrans" cxnId="{AB14B892-97DA-4C87-AFA0-0CF7F83D041B}">
      <dgm:prSet/>
      <dgm:spPr/>
      <dgm:t>
        <a:bodyPr/>
        <a:lstStyle/>
        <a:p>
          <a:endParaRPr lang="en-US"/>
        </a:p>
      </dgm:t>
    </dgm:pt>
    <dgm:pt modelId="{0C704CE5-0456-4DC1-8A9A-8C59A43439B0}">
      <dgm:prSet/>
      <dgm:spPr/>
      <dgm:t>
        <a:bodyPr/>
        <a:lstStyle/>
        <a:p>
          <a:r>
            <a:rPr lang="en-GB"/>
            <a:t>Length – 50-60 mins</a:t>
          </a:r>
          <a:endParaRPr lang="en-US"/>
        </a:p>
      </dgm:t>
    </dgm:pt>
    <dgm:pt modelId="{EBCA5148-20C5-4056-92A2-45F2700A4306}" type="parTrans" cxnId="{D5213C75-BBD4-4DDA-A382-AB747B2F9F2D}">
      <dgm:prSet/>
      <dgm:spPr/>
      <dgm:t>
        <a:bodyPr/>
        <a:lstStyle/>
        <a:p>
          <a:endParaRPr lang="en-US"/>
        </a:p>
      </dgm:t>
    </dgm:pt>
    <dgm:pt modelId="{BC5F44DA-2459-4C13-96CD-37FF6935F0CA}" type="sibTrans" cxnId="{D5213C75-BBD4-4DDA-A382-AB747B2F9F2D}">
      <dgm:prSet/>
      <dgm:spPr/>
      <dgm:t>
        <a:bodyPr/>
        <a:lstStyle/>
        <a:p>
          <a:endParaRPr lang="en-US"/>
        </a:p>
      </dgm:t>
    </dgm:pt>
    <dgm:pt modelId="{D2CB5D1A-063B-4405-92F1-1458C19E905F}" type="pres">
      <dgm:prSet presAssocID="{DDCD8550-BF74-4818-AB74-614BE2CAE848}" presName="linear" presStyleCnt="0">
        <dgm:presLayoutVars>
          <dgm:animLvl val="lvl"/>
          <dgm:resizeHandles val="exact"/>
        </dgm:presLayoutVars>
      </dgm:prSet>
      <dgm:spPr/>
    </dgm:pt>
    <dgm:pt modelId="{A6C4F0BD-9AD3-46F0-9EFA-A52BD5DBB7CB}" type="pres">
      <dgm:prSet presAssocID="{A433C951-D884-4F8C-A4FA-2826228CAA6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4E4C03E-6458-4E67-AB75-2925C9029C13}" type="pres">
      <dgm:prSet presAssocID="{4D73F757-E8E4-4DEE-82E9-5FBD8690FB3C}" presName="spacer" presStyleCnt="0"/>
      <dgm:spPr/>
    </dgm:pt>
    <dgm:pt modelId="{025A7B04-C068-4EF6-A2D5-1A121DD88A97}" type="pres">
      <dgm:prSet presAssocID="{CE30D791-6DE0-4F76-9267-7CDB253F6512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366276E-1941-41C7-8BF0-76895229F046}" type="pres">
      <dgm:prSet presAssocID="{9C6C332A-13EC-47BC-B62F-A37AFF121054}" presName="spacer" presStyleCnt="0"/>
      <dgm:spPr/>
    </dgm:pt>
    <dgm:pt modelId="{8B6E3CC8-8F09-4728-9736-D86444398353}" type="pres">
      <dgm:prSet presAssocID="{5CF7B7E3-2F04-4760-AF11-80D80B1D58C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C1CE50C-BD04-4720-9B4F-E1CF97939FCF}" type="pres">
      <dgm:prSet presAssocID="{7E47F03A-2915-4021-A391-B0F25E719F1F}" presName="spacer" presStyleCnt="0"/>
      <dgm:spPr/>
    </dgm:pt>
    <dgm:pt modelId="{A4562504-12EB-4BAD-82DB-9EC7663535BA}" type="pres">
      <dgm:prSet presAssocID="{F839A3E8-D2B6-4241-B08B-DBE8D69BF45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99BD8A9-9701-4FF9-B097-7B502382D21B}" type="pres">
      <dgm:prSet presAssocID="{C3E83655-9269-4C5F-ADD6-2A68EB702EF4}" presName="spacer" presStyleCnt="0"/>
      <dgm:spPr/>
    </dgm:pt>
    <dgm:pt modelId="{03F0F159-1BED-4FEC-9558-69DCD8CF7916}" type="pres">
      <dgm:prSet presAssocID="{0C704CE5-0456-4DC1-8A9A-8C59A43439B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9252C05-5075-4FDE-B678-C4DDB6E72684}" type="presOf" srcId="{DDCD8550-BF74-4818-AB74-614BE2CAE848}" destId="{D2CB5D1A-063B-4405-92F1-1458C19E905F}" srcOrd="0" destOrd="0" presId="urn:microsoft.com/office/officeart/2005/8/layout/vList2"/>
    <dgm:cxn modelId="{B15D9E09-1EE9-4085-878B-6C597A018878}" type="presOf" srcId="{F839A3E8-D2B6-4241-B08B-DBE8D69BF455}" destId="{A4562504-12EB-4BAD-82DB-9EC7663535BA}" srcOrd="0" destOrd="0" presId="urn:microsoft.com/office/officeart/2005/8/layout/vList2"/>
    <dgm:cxn modelId="{9E34873F-1A43-46FF-AF0A-9D1EC5029CEF}" type="presOf" srcId="{A433C951-D884-4F8C-A4FA-2826228CAA68}" destId="{A6C4F0BD-9AD3-46F0-9EFA-A52BD5DBB7CB}" srcOrd="0" destOrd="0" presId="urn:microsoft.com/office/officeart/2005/8/layout/vList2"/>
    <dgm:cxn modelId="{93428450-C939-4B96-998D-4C3E7B79B786}" type="presOf" srcId="{5CF7B7E3-2F04-4760-AF11-80D80B1D58C5}" destId="{8B6E3CC8-8F09-4728-9736-D86444398353}" srcOrd="0" destOrd="0" presId="urn:microsoft.com/office/officeart/2005/8/layout/vList2"/>
    <dgm:cxn modelId="{D5213C75-BBD4-4DDA-A382-AB747B2F9F2D}" srcId="{DDCD8550-BF74-4818-AB74-614BE2CAE848}" destId="{0C704CE5-0456-4DC1-8A9A-8C59A43439B0}" srcOrd="4" destOrd="0" parTransId="{EBCA5148-20C5-4056-92A2-45F2700A4306}" sibTransId="{BC5F44DA-2459-4C13-96CD-37FF6935F0CA}"/>
    <dgm:cxn modelId="{AB14B892-97DA-4C87-AFA0-0CF7F83D041B}" srcId="{DDCD8550-BF74-4818-AB74-614BE2CAE848}" destId="{F839A3E8-D2B6-4241-B08B-DBE8D69BF455}" srcOrd="3" destOrd="0" parTransId="{8DA1BF0E-E236-4E01-B826-BBF5EB23BCE1}" sibTransId="{C3E83655-9269-4C5F-ADD6-2A68EB702EF4}"/>
    <dgm:cxn modelId="{DFBE3D98-F347-4E05-916C-95E3C701128F}" srcId="{DDCD8550-BF74-4818-AB74-614BE2CAE848}" destId="{5CF7B7E3-2F04-4760-AF11-80D80B1D58C5}" srcOrd="2" destOrd="0" parTransId="{658C3932-6791-499B-887D-FC2C5097D83F}" sibTransId="{7E47F03A-2915-4021-A391-B0F25E719F1F}"/>
    <dgm:cxn modelId="{A4E8EFB3-63C0-4FEB-9EE9-5DC86E14A373}" srcId="{DDCD8550-BF74-4818-AB74-614BE2CAE848}" destId="{CE30D791-6DE0-4F76-9267-7CDB253F6512}" srcOrd="1" destOrd="0" parTransId="{DBF13DDA-33D3-42AF-9A4E-BAF1CB3E9307}" sibTransId="{9C6C332A-13EC-47BC-B62F-A37AFF121054}"/>
    <dgm:cxn modelId="{BFA5C4C0-B802-4B3E-86D4-77E0A79D6609}" type="presOf" srcId="{0C704CE5-0456-4DC1-8A9A-8C59A43439B0}" destId="{03F0F159-1BED-4FEC-9558-69DCD8CF7916}" srcOrd="0" destOrd="0" presId="urn:microsoft.com/office/officeart/2005/8/layout/vList2"/>
    <dgm:cxn modelId="{2CE9DAC4-F273-400B-A161-1A17E99C9673}" type="presOf" srcId="{CE30D791-6DE0-4F76-9267-7CDB253F6512}" destId="{025A7B04-C068-4EF6-A2D5-1A121DD88A97}" srcOrd="0" destOrd="0" presId="urn:microsoft.com/office/officeart/2005/8/layout/vList2"/>
    <dgm:cxn modelId="{F3571DFE-9B5C-42EB-A853-7A7BB27E6FB7}" srcId="{DDCD8550-BF74-4818-AB74-614BE2CAE848}" destId="{A433C951-D884-4F8C-A4FA-2826228CAA68}" srcOrd="0" destOrd="0" parTransId="{50072012-0ABF-439B-96E2-DEA6110C60F3}" sibTransId="{4D73F757-E8E4-4DEE-82E9-5FBD8690FB3C}"/>
    <dgm:cxn modelId="{3BB15C0B-27AE-4EDB-AEFA-A88AC499D4F7}" type="presParOf" srcId="{D2CB5D1A-063B-4405-92F1-1458C19E905F}" destId="{A6C4F0BD-9AD3-46F0-9EFA-A52BD5DBB7CB}" srcOrd="0" destOrd="0" presId="urn:microsoft.com/office/officeart/2005/8/layout/vList2"/>
    <dgm:cxn modelId="{9B12EB25-2EC9-4886-940F-7CE728DFE218}" type="presParOf" srcId="{D2CB5D1A-063B-4405-92F1-1458C19E905F}" destId="{24E4C03E-6458-4E67-AB75-2925C9029C13}" srcOrd="1" destOrd="0" presId="urn:microsoft.com/office/officeart/2005/8/layout/vList2"/>
    <dgm:cxn modelId="{9B4C1645-FB90-492B-82E8-25119CF940E9}" type="presParOf" srcId="{D2CB5D1A-063B-4405-92F1-1458C19E905F}" destId="{025A7B04-C068-4EF6-A2D5-1A121DD88A97}" srcOrd="2" destOrd="0" presId="urn:microsoft.com/office/officeart/2005/8/layout/vList2"/>
    <dgm:cxn modelId="{C1E50A84-3E99-44C3-AFD5-0011DE939847}" type="presParOf" srcId="{D2CB5D1A-063B-4405-92F1-1458C19E905F}" destId="{5366276E-1941-41C7-8BF0-76895229F046}" srcOrd="3" destOrd="0" presId="urn:microsoft.com/office/officeart/2005/8/layout/vList2"/>
    <dgm:cxn modelId="{7082F019-4577-4622-B7A4-8D65802757B5}" type="presParOf" srcId="{D2CB5D1A-063B-4405-92F1-1458C19E905F}" destId="{8B6E3CC8-8F09-4728-9736-D86444398353}" srcOrd="4" destOrd="0" presId="urn:microsoft.com/office/officeart/2005/8/layout/vList2"/>
    <dgm:cxn modelId="{D279734B-EBCD-4430-A864-1A7434A8B74F}" type="presParOf" srcId="{D2CB5D1A-063B-4405-92F1-1458C19E905F}" destId="{9C1CE50C-BD04-4720-9B4F-E1CF97939FCF}" srcOrd="5" destOrd="0" presId="urn:microsoft.com/office/officeart/2005/8/layout/vList2"/>
    <dgm:cxn modelId="{C21AFD2B-4B60-428B-A7B3-DFACBFE62D7E}" type="presParOf" srcId="{D2CB5D1A-063B-4405-92F1-1458C19E905F}" destId="{A4562504-12EB-4BAD-82DB-9EC7663535BA}" srcOrd="6" destOrd="0" presId="urn:microsoft.com/office/officeart/2005/8/layout/vList2"/>
    <dgm:cxn modelId="{C4F25C23-DEE6-4946-ABB7-E46FFB0D1341}" type="presParOf" srcId="{D2CB5D1A-063B-4405-92F1-1458C19E905F}" destId="{399BD8A9-9701-4FF9-B097-7B502382D21B}" srcOrd="7" destOrd="0" presId="urn:microsoft.com/office/officeart/2005/8/layout/vList2"/>
    <dgm:cxn modelId="{5508635E-50AB-4BF7-B123-42B28399B066}" type="presParOf" srcId="{D2CB5D1A-063B-4405-92F1-1458C19E905F}" destId="{03F0F159-1BED-4FEC-9558-69DCD8CF791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FEAB6B-152D-4DDB-A1A1-88C1F122FBA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F8E8B3A3-9D0D-48D2-AF89-17ADC34C6DE3}">
      <dgm:prSet/>
      <dgm:spPr/>
      <dgm:t>
        <a:bodyPr/>
        <a:lstStyle/>
        <a:p>
          <a:r>
            <a:rPr lang="en-GB">
              <a:latin typeface="+mn-lt"/>
            </a:rPr>
            <a:t>Voiced during the sessions - in conversation or using the Chat function</a:t>
          </a:r>
          <a:endParaRPr lang="en-US">
            <a:latin typeface="+mn-lt"/>
          </a:endParaRPr>
        </a:p>
      </dgm:t>
    </dgm:pt>
    <dgm:pt modelId="{9B6C116A-40EC-486D-9340-1EEC5AD3957C}" type="parTrans" cxnId="{92AB28C5-5BDA-4532-B495-A82F32A990BC}">
      <dgm:prSet/>
      <dgm:spPr/>
      <dgm:t>
        <a:bodyPr/>
        <a:lstStyle/>
        <a:p>
          <a:endParaRPr lang="en-US"/>
        </a:p>
      </dgm:t>
    </dgm:pt>
    <dgm:pt modelId="{19E14E79-DD3C-4C11-BC3F-6573FFC1CF84}" type="sibTrans" cxnId="{92AB28C5-5BDA-4532-B495-A82F32A990BC}">
      <dgm:prSet/>
      <dgm:spPr/>
      <dgm:t>
        <a:bodyPr/>
        <a:lstStyle/>
        <a:p>
          <a:endParaRPr lang="en-US"/>
        </a:p>
      </dgm:t>
    </dgm:pt>
    <dgm:pt modelId="{1460820C-07A5-4BB6-859C-AB028625968F}">
      <dgm:prSet/>
      <dgm:spPr/>
      <dgm:t>
        <a:bodyPr/>
        <a:lstStyle/>
        <a:p>
          <a:r>
            <a:rPr lang="en-GB"/>
            <a:t>Feedback form shared at the end and sent via email</a:t>
          </a:r>
          <a:endParaRPr lang="en-US"/>
        </a:p>
      </dgm:t>
    </dgm:pt>
    <dgm:pt modelId="{29D1DC88-1874-4A48-B1C9-C2C2616765EC}" type="parTrans" cxnId="{53818C88-88BE-4DCD-A02E-A9FC0B8907D0}">
      <dgm:prSet/>
      <dgm:spPr/>
      <dgm:t>
        <a:bodyPr/>
        <a:lstStyle/>
        <a:p>
          <a:endParaRPr lang="en-US"/>
        </a:p>
      </dgm:t>
    </dgm:pt>
    <dgm:pt modelId="{44705744-F22A-4954-84E5-39DEE7F92ACB}" type="sibTrans" cxnId="{53818C88-88BE-4DCD-A02E-A9FC0B8907D0}">
      <dgm:prSet/>
      <dgm:spPr/>
      <dgm:t>
        <a:bodyPr/>
        <a:lstStyle/>
        <a:p>
          <a:endParaRPr lang="en-US"/>
        </a:p>
      </dgm:t>
    </dgm:pt>
    <dgm:pt modelId="{074CDEA9-E469-454E-9A89-8A00490E1CF0}" type="pres">
      <dgm:prSet presAssocID="{30FEAB6B-152D-4DDB-A1A1-88C1F122FBAC}" presName="root" presStyleCnt="0">
        <dgm:presLayoutVars>
          <dgm:dir/>
          <dgm:resizeHandles val="exact"/>
        </dgm:presLayoutVars>
      </dgm:prSet>
      <dgm:spPr/>
    </dgm:pt>
    <dgm:pt modelId="{DFF777D1-60D1-4E81-898D-88C63AD0BC09}" type="pres">
      <dgm:prSet presAssocID="{F8E8B3A3-9D0D-48D2-AF89-17ADC34C6DE3}" presName="compNode" presStyleCnt="0"/>
      <dgm:spPr/>
    </dgm:pt>
    <dgm:pt modelId="{F3ED8DE2-9ED2-4AC0-A3F5-C374920471E2}" type="pres">
      <dgm:prSet presAssocID="{F8E8B3A3-9D0D-48D2-AF89-17ADC34C6DE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7F74EF07-13AF-422B-9F2C-B98B663A4489}" type="pres">
      <dgm:prSet presAssocID="{F8E8B3A3-9D0D-48D2-AF89-17ADC34C6DE3}" presName="spaceRect" presStyleCnt="0"/>
      <dgm:spPr/>
    </dgm:pt>
    <dgm:pt modelId="{C234A81F-335D-4A24-BAB2-DD6452AD0553}" type="pres">
      <dgm:prSet presAssocID="{F8E8B3A3-9D0D-48D2-AF89-17ADC34C6DE3}" presName="textRect" presStyleLbl="revTx" presStyleIdx="0" presStyleCnt="2">
        <dgm:presLayoutVars>
          <dgm:chMax val="1"/>
          <dgm:chPref val="1"/>
        </dgm:presLayoutVars>
      </dgm:prSet>
      <dgm:spPr/>
    </dgm:pt>
    <dgm:pt modelId="{2A9963EC-7E8C-4C52-8743-124DDD0B2779}" type="pres">
      <dgm:prSet presAssocID="{19E14E79-DD3C-4C11-BC3F-6573FFC1CF84}" presName="sibTrans" presStyleCnt="0"/>
      <dgm:spPr/>
    </dgm:pt>
    <dgm:pt modelId="{B2E64B51-7D4B-4B84-B92C-215647644545}" type="pres">
      <dgm:prSet presAssocID="{1460820C-07A5-4BB6-859C-AB028625968F}" presName="compNode" presStyleCnt="0"/>
      <dgm:spPr/>
    </dgm:pt>
    <dgm:pt modelId="{5771F639-34D8-4004-89A9-9827DC1D732C}" type="pres">
      <dgm:prSet presAssocID="{1460820C-07A5-4BB6-859C-AB028625968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62309120-DF32-44DA-9EDD-E488FE0BDEF2}" type="pres">
      <dgm:prSet presAssocID="{1460820C-07A5-4BB6-859C-AB028625968F}" presName="spaceRect" presStyleCnt="0"/>
      <dgm:spPr/>
    </dgm:pt>
    <dgm:pt modelId="{C376CE08-E2C7-49AA-AA07-6119E5C303FA}" type="pres">
      <dgm:prSet presAssocID="{1460820C-07A5-4BB6-859C-AB028625968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80888022-D2E7-4C2E-97E3-F1B766D15029}" type="presOf" srcId="{30FEAB6B-152D-4DDB-A1A1-88C1F122FBAC}" destId="{074CDEA9-E469-454E-9A89-8A00490E1CF0}" srcOrd="0" destOrd="0" presId="urn:microsoft.com/office/officeart/2018/2/layout/IconLabelList"/>
    <dgm:cxn modelId="{53818C88-88BE-4DCD-A02E-A9FC0B8907D0}" srcId="{30FEAB6B-152D-4DDB-A1A1-88C1F122FBAC}" destId="{1460820C-07A5-4BB6-859C-AB028625968F}" srcOrd="1" destOrd="0" parTransId="{29D1DC88-1874-4A48-B1C9-C2C2616765EC}" sibTransId="{44705744-F22A-4954-84E5-39DEE7F92ACB}"/>
    <dgm:cxn modelId="{85B73A95-65FA-406E-9EF3-B6C48E99A541}" type="presOf" srcId="{F8E8B3A3-9D0D-48D2-AF89-17ADC34C6DE3}" destId="{C234A81F-335D-4A24-BAB2-DD6452AD0553}" srcOrd="0" destOrd="0" presId="urn:microsoft.com/office/officeart/2018/2/layout/IconLabelList"/>
    <dgm:cxn modelId="{ED680CA2-95A1-4894-A369-16B8221473C3}" type="presOf" srcId="{1460820C-07A5-4BB6-859C-AB028625968F}" destId="{C376CE08-E2C7-49AA-AA07-6119E5C303FA}" srcOrd="0" destOrd="0" presId="urn:microsoft.com/office/officeart/2018/2/layout/IconLabelList"/>
    <dgm:cxn modelId="{92AB28C5-5BDA-4532-B495-A82F32A990BC}" srcId="{30FEAB6B-152D-4DDB-A1A1-88C1F122FBAC}" destId="{F8E8B3A3-9D0D-48D2-AF89-17ADC34C6DE3}" srcOrd="0" destOrd="0" parTransId="{9B6C116A-40EC-486D-9340-1EEC5AD3957C}" sibTransId="{19E14E79-DD3C-4C11-BC3F-6573FFC1CF84}"/>
    <dgm:cxn modelId="{A24A8C8E-60FB-49A9-BE91-223C80352445}" type="presParOf" srcId="{074CDEA9-E469-454E-9A89-8A00490E1CF0}" destId="{DFF777D1-60D1-4E81-898D-88C63AD0BC09}" srcOrd="0" destOrd="0" presId="urn:microsoft.com/office/officeart/2018/2/layout/IconLabelList"/>
    <dgm:cxn modelId="{FE48BB2C-B8D6-4136-A03E-7F8D826CA217}" type="presParOf" srcId="{DFF777D1-60D1-4E81-898D-88C63AD0BC09}" destId="{F3ED8DE2-9ED2-4AC0-A3F5-C374920471E2}" srcOrd="0" destOrd="0" presId="urn:microsoft.com/office/officeart/2018/2/layout/IconLabelList"/>
    <dgm:cxn modelId="{AE39EE48-31E6-470C-9A10-CCDE0A710A71}" type="presParOf" srcId="{DFF777D1-60D1-4E81-898D-88C63AD0BC09}" destId="{7F74EF07-13AF-422B-9F2C-B98B663A4489}" srcOrd="1" destOrd="0" presId="urn:microsoft.com/office/officeart/2018/2/layout/IconLabelList"/>
    <dgm:cxn modelId="{4D4BEAEF-295C-448E-9CA3-57B7CB033BFB}" type="presParOf" srcId="{DFF777D1-60D1-4E81-898D-88C63AD0BC09}" destId="{C234A81F-335D-4A24-BAB2-DD6452AD0553}" srcOrd="2" destOrd="0" presId="urn:microsoft.com/office/officeart/2018/2/layout/IconLabelList"/>
    <dgm:cxn modelId="{9692D1C1-63F4-4BE6-BBB4-02F3E2692C54}" type="presParOf" srcId="{074CDEA9-E469-454E-9A89-8A00490E1CF0}" destId="{2A9963EC-7E8C-4C52-8743-124DDD0B2779}" srcOrd="1" destOrd="0" presId="urn:microsoft.com/office/officeart/2018/2/layout/IconLabelList"/>
    <dgm:cxn modelId="{6A8044D3-9D57-4CB7-BE6B-7D154592699F}" type="presParOf" srcId="{074CDEA9-E469-454E-9A89-8A00490E1CF0}" destId="{B2E64B51-7D4B-4B84-B92C-215647644545}" srcOrd="2" destOrd="0" presId="urn:microsoft.com/office/officeart/2018/2/layout/IconLabelList"/>
    <dgm:cxn modelId="{41D71DB8-3059-43DD-84BA-18306FFEB353}" type="presParOf" srcId="{B2E64B51-7D4B-4B84-B92C-215647644545}" destId="{5771F639-34D8-4004-89A9-9827DC1D732C}" srcOrd="0" destOrd="0" presId="urn:microsoft.com/office/officeart/2018/2/layout/IconLabelList"/>
    <dgm:cxn modelId="{58BC495E-D8A0-4104-A124-7B933DE40207}" type="presParOf" srcId="{B2E64B51-7D4B-4B84-B92C-215647644545}" destId="{62309120-DF32-44DA-9EDD-E488FE0BDEF2}" srcOrd="1" destOrd="0" presId="urn:microsoft.com/office/officeart/2018/2/layout/IconLabelList"/>
    <dgm:cxn modelId="{2F205BA4-9F12-4724-AA96-ADD74474F8E0}" type="presParOf" srcId="{B2E64B51-7D4B-4B84-B92C-215647644545}" destId="{C376CE08-E2C7-49AA-AA07-6119E5C303F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60B2B9-0354-493F-A2EF-2BE198139D2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76694E0-B20B-4279-AACC-6F2E9B3E1102}">
      <dgm:prSet/>
      <dgm:spPr/>
      <dgm:t>
        <a:bodyPr/>
        <a:lstStyle/>
        <a:p>
          <a:r>
            <a:rPr lang="en-GB"/>
            <a:t>More opportunities to write down thoughts</a:t>
          </a:r>
          <a:endParaRPr lang="en-US"/>
        </a:p>
      </dgm:t>
    </dgm:pt>
    <dgm:pt modelId="{20F56734-8DF5-42E0-965B-72232CB08124}" type="parTrans" cxnId="{052F5899-B408-49E2-ADF8-6B2A4E73EEB5}">
      <dgm:prSet/>
      <dgm:spPr/>
      <dgm:t>
        <a:bodyPr/>
        <a:lstStyle/>
        <a:p>
          <a:endParaRPr lang="en-US"/>
        </a:p>
      </dgm:t>
    </dgm:pt>
    <dgm:pt modelId="{D678B076-B108-4C1C-BB06-6BDB51D15895}" type="sibTrans" cxnId="{052F5899-B408-49E2-ADF8-6B2A4E73EEB5}">
      <dgm:prSet/>
      <dgm:spPr/>
      <dgm:t>
        <a:bodyPr/>
        <a:lstStyle/>
        <a:p>
          <a:endParaRPr lang="en-US"/>
        </a:p>
      </dgm:t>
    </dgm:pt>
    <dgm:pt modelId="{0170123B-7D36-42DA-AE18-3928293F3D68}">
      <dgm:prSet/>
      <dgm:spPr/>
      <dgm:t>
        <a:bodyPr/>
        <a:lstStyle/>
        <a:p>
          <a:r>
            <a:rPr lang="en-GB"/>
            <a:t>Representation of other types of creative practice</a:t>
          </a:r>
          <a:endParaRPr lang="en-US"/>
        </a:p>
      </dgm:t>
    </dgm:pt>
    <dgm:pt modelId="{588AEF18-4486-4CFD-8E01-C6DD0AF22C4F}" type="parTrans" cxnId="{9ADCCA2C-93AC-48FE-AC37-B9BCFCFBDFE4}">
      <dgm:prSet/>
      <dgm:spPr/>
      <dgm:t>
        <a:bodyPr/>
        <a:lstStyle/>
        <a:p>
          <a:endParaRPr lang="en-US"/>
        </a:p>
      </dgm:t>
    </dgm:pt>
    <dgm:pt modelId="{BD33DD55-9C8D-4147-B238-FB383636A0EB}" type="sibTrans" cxnId="{9ADCCA2C-93AC-48FE-AC37-B9BCFCFBDFE4}">
      <dgm:prSet/>
      <dgm:spPr/>
      <dgm:t>
        <a:bodyPr/>
        <a:lstStyle/>
        <a:p>
          <a:endParaRPr lang="en-US"/>
        </a:p>
      </dgm:t>
    </dgm:pt>
    <dgm:pt modelId="{64C28067-C98D-45CF-B447-DD62E1A5D46C}">
      <dgm:prSet/>
      <dgm:spPr/>
      <dgm:t>
        <a:bodyPr/>
        <a:lstStyle/>
        <a:p>
          <a:r>
            <a:rPr lang="en-GB"/>
            <a:t>Request for longer session and more coverage of things like primary / visual research</a:t>
          </a:r>
          <a:endParaRPr lang="en-US"/>
        </a:p>
      </dgm:t>
    </dgm:pt>
    <dgm:pt modelId="{CAC76B96-1949-4553-BF78-6EE52A0B6CD2}" type="parTrans" cxnId="{DCC73751-0497-40B9-9876-03A943E204B7}">
      <dgm:prSet/>
      <dgm:spPr/>
      <dgm:t>
        <a:bodyPr/>
        <a:lstStyle/>
        <a:p>
          <a:endParaRPr lang="en-US"/>
        </a:p>
      </dgm:t>
    </dgm:pt>
    <dgm:pt modelId="{E39CEEE0-6674-4354-BAF6-1778C6EEAC4E}" type="sibTrans" cxnId="{DCC73751-0497-40B9-9876-03A943E204B7}">
      <dgm:prSet/>
      <dgm:spPr/>
      <dgm:t>
        <a:bodyPr/>
        <a:lstStyle/>
        <a:p>
          <a:endParaRPr lang="en-US"/>
        </a:p>
      </dgm:t>
    </dgm:pt>
    <dgm:pt modelId="{9CA2213F-2475-4CE4-826D-46AF1BC6904B}">
      <dgm:prSet/>
      <dgm:spPr/>
      <dgm:t>
        <a:bodyPr/>
        <a:lstStyle/>
        <a:p>
          <a:r>
            <a:rPr lang="en-GB"/>
            <a:t>More real examples – case studies</a:t>
          </a:r>
          <a:endParaRPr lang="en-US"/>
        </a:p>
      </dgm:t>
    </dgm:pt>
    <dgm:pt modelId="{ABCE3661-1987-4EF5-BF2A-BCCA3CADF503}" type="parTrans" cxnId="{825E73FB-24D3-430D-9515-53907466AEB2}">
      <dgm:prSet/>
      <dgm:spPr/>
      <dgm:t>
        <a:bodyPr/>
        <a:lstStyle/>
        <a:p>
          <a:endParaRPr lang="en-US"/>
        </a:p>
      </dgm:t>
    </dgm:pt>
    <dgm:pt modelId="{5664FC2A-3A03-474A-977C-E6FA4A194CBD}" type="sibTrans" cxnId="{825E73FB-24D3-430D-9515-53907466AEB2}">
      <dgm:prSet/>
      <dgm:spPr/>
      <dgm:t>
        <a:bodyPr/>
        <a:lstStyle/>
        <a:p>
          <a:endParaRPr lang="en-US"/>
        </a:p>
      </dgm:t>
    </dgm:pt>
    <dgm:pt modelId="{A1E498A8-8693-46BF-BA3B-87406F1E9CC3}" type="pres">
      <dgm:prSet presAssocID="{DB60B2B9-0354-493F-A2EF-2BE198139D28}" presName="root" presStyleCnt="0">
        <dgm:presLayoutVars>
          <dgm:dir/>
          <dgm:resizeHandles val="exact"/>
        </dgm:presLayoutVars>
      </dgm:prSet>
      <dgm:spPr/>
    </dgm:pt>
    <dgm:pt modelId="{8D92A692-7C37-4332-8DD2-DB97F91D4BFF}" type="pres">
      <dgm:prSet presAssocID="{E76694E0-B20B-4279-AACC-6F2E9B3E1102}" presName="compNode" presStyleCnt="0"/>
      <dgm:spPr/>
    </dgm:pt>
    <dgm:pt modelId="{FDA7E435-68C2-446B-9212-67F72FAE1A04}" type="pres">
      <dgm:prSet presAssocID="{E76694E0-B20B-4279-AACC-6F2E9B3E1102}" presName="bgRect" presStyleLbl="bgShp" presStyleIdx="0" presStyleCnt="4"/>
      <dgm:spPr/>
    </dgm:pt>
    <dgm:pt modelId="{1A9E813A-39C6-4455-A701-28F14FD6ADCD}" type="pres">
      <dgm:prSet presAssocID="{E76694E0-B20B-4279-AACC-6F2E9B3E110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959AC72D-22C5-4AC2-99A2-8E4E148BD538}" type="pres">
      <dgm:prSet presAssocID="{E76694E0-B20B-4279-AACC-6F2E9B3E1102}" presName="spaceRect" presStyleCnt="0"/>
      <dgm:spPr/>
    </dgm:pt>
    <dgm:pt modelId="{9A52BF05-AEB6-4EC5-8717-8651837DBD9E}" type="pres">
      <dgm:prSet presAssocID="{E76694E0-B20B-4279-AACC-6F2E9B3E1102}" presName="parTx" presStyleLbl="revTx" presStyleIdx="0" presStyleCnt="4">
        <dgm:presLayoutVars>
          <dgm:chMax val="0"/>
          <dgm:chPref val="0"/>
        </dgm:presLayoutVars>
      </dgm:prSet>
      <dgm:spPr/>
    </dgm:pt>
    <dgm:pt modelId="{37959AA4-3AC3-446C-97C1-394A8E369513}" type="pres">
      <dgm:prSet presAssocID="{D678B076-B108-4C1C-BB06-6BDB51D15895}" presName="sibTrans" presStyleCnt="0"/>
      <dgm:spPr/>
    </dgm:pt>
    <dgm:pt modelId="{E717AE3E-556F-407C-BDBD-F4F69DA28DD5}" type="pres">
      <dgm:prSet presAssocID="{0170123B-7D36-42DA-AE18-3928293F3D68}" presName="compNode" presStyleCnt="0"/>
      <dgm:spPr/>
    </dgm:pt>
    <dgm:pt modelId="{1345E99A-270E-4969-B2E9-21C1A38E1DB4}" type="pres">
      <dgm:prSet presAssocID="{0170123B-7D36-42DA-AE18-3928293F3D68}" presName="bgRect" presStyleLbl="bgShp" presStyleIdx="1" presStyleCnt="4"/>
      <dgm:spPr/>
    </dgm:pt>
    <dgm:pt modelId="{567F968C-9545-4E5A-AF90-6338B1B2C490}" type="pres">
      <dgm:prSet presAssocID="{0170123B-7D36-42DA-AE18-3928293F3D6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A2593948-8D4C-4FAC-A5A5-2A76EC7ECF77}" type="pres">
      <dgm:prSet presAssocID="{0170123B-7D36-42DA-AE18-3928293F3D68}" presName="spaceRect" presStyleCnt="0"/>
      <dgm:spPr/>
    </dgm:pt>
    <dgm:pt modelId="{E5A15334-EC95-4095-82FF-4B0026688E8A}" type="pres">
      <dgm:prSet presAssocID="{0170123B-7D36-42DA-AE18-3928293F3D68}" presName="parTx" presStyleLbl="revTx" presStyleIdx="1" presStyleCnt="4">
        <dgm:presLayoutVars>
          <dgm:chMax val="0"/>
          <dgm:chPref val="0"/>
        </dgm:presLayoutVars>
      </dgm:prSet>
      <dgm:spPr/>
    </dgm:pt>
    <dgm:pt modelId="{FAC3EB47-A91B-41AE-B42E-3D728718087C}" type="pres">
      <dgm:prSet presAssocID="{BD33DD55-9C8D-4147-B238-FB383636A0EB}" presName="sibTrans" presStyleCnt="0"/>
      <dgm:spPr/>
    </dgm:pt>
    <dgm:pt modelId="{19711BF2-FC02-44C7-B70F-F28606D6CB0D}" type="pres">
      <dgm:prSet presAssocID="{64C28067-C98D-45CF-B447-DD62E1A5D46C}" presName="compNode" presStyleCnt="0"/>
      <dgm:spPr/>
    </dgm:pt>
    <dgm:pt modelId="{A6DD78F0-0503-4819-BCF5-32497EB27A1A}" type="pres">
      <dgm:prSet presAssocID="{64C28067-C98D-45CF-B447-DD62E1A5D46C}" presName="bgRect" presStyleLbl="bgShp" presStyleIdx="2" presStyleCnt="4"/>
      <dgm:spPr/>
    </dgm:pt>
    <dgm:pt modelId="{9EDBCACB-2679-4ABC-805C-A440D8538EEC}" type="pres">
      <dgm:prSet presAssocID="{64C28067-C98D-45CF-B447-DD62E1A5D46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sel"/>
        </a:ext>
      </dgm:extLst>
    </dgm:pt>
    <dgm:pt modelId="{EE70E47B-75D0-4D4A-9CFA-D90F4D701FEF}" type="pres">
      <dgm:prSet presAssocID="{64C28067-C98D-45CF-B447-DD62E1A5D46C}" presName="spaceRect" presStyleCnt="0"/>
      <dgm:spPr/>
    </dgm:pt>
    <dgm:pt modelId="{83D445A0-07C2-40D2-895C-939A227DECED}" type="pres">
      <dgm:prSet presAssocID="{64C28067-C98D-45CF-B447-DD62E1A5D46C}" presName="parTx" presStyleLbl="revTx" presStyleIdx="2" presStyleCnt="4">
        <dgm:presLayoutVars>
          <dgm:chMax val="0"/>
          <dgm:chPref val="0"/>
        </dgm:presLayoutVars>
      </dgm:prSet>
      <dgm:spPr/>
    </dgm:pt>
    <dgm:pt modelId="{CF6035D2-152E-4362-885D-DB527CE56982}" type="pres">
      <dgm:prSet presAssocID="{E39CEEE0-6674-4354-BAF6-1778C6EEAC4E}" presName="sibTrans" presStyleCnt="0"/>
      <dgm:spPr/>
    </dgm:pt>
    <dgm:pt modelId="{82BAF030-C336-4922-9939-B3A3FE827967}" type="pres">
      <dgm:prSet presAssocID="{9CA2213F-2475-4CE4-826D-46AF1BC6904B}" presName="compNode" presStyleCnt="0"/>
      <dgm:spPr/>
    </dgm:pt>
    <dgm:pt modelId="{715234F7-B199-49C4-B425-D434F117A052}" type="pres">
      <dgm:prSet presAssocID="{9CA2213F-2475-4CE4-826D-46AF1BC6904B}" presName="bgRect" presStyleLbl="bgShp" presStyleIdx="3" presStyleCnt="4"/>
      <dgm:spPr/>
    </dgm:pt>
    <dgm:pt modelId="{A225899B-DDB7-4424-958C-00601393858A}" type="pres">
      <dgm:prSet presAssocID="{9CA2213F-2475-4CE4-826D-46AF1BC6904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1FF210B-53C2-4184-942E-8E5688DDBA19}" type="pres">
      <dgm:prSet presAssocID="{9CA2213F-2475-4CE4-826D-46AF1BC6904B}" presName="spaceRect" presStyleCnt="0"/>
      <dgm:spPr/>
    </dgm:pt>
    <dgm:pt modelId="{ED9957C7-8D60-450B-A348-7D52C3598AB6}" type="pres">
      <dgm:prSet presAssocID="{9CA2213F-2475-4CE4-826D-46AF1BC6904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9FE1E25-41AB-48D4-9DE1-CF3823268304}" type="presOf" srcId="{DB60B2B9-0354-493F-A2EF-2BE198139D28}" destId="{A1E498A8-8693-46BF-BA3B-87406F1E9CC3}" srcOrd="0" destOrd="0" presId="urn:microsoft.com/office/officeart/2018/2/layout/IconVerticalSolidList"/>
    <dgm:cxn modelId="{9B5A2F2B-B117-46BF-BF12-2ED50385E2A7}" type="presOf" srcId="{0170123B-7D36-42DA-AE18-3928293F3D68}" destId="{E5A15334-EC95-4095-82FF-4B0026688E8A}" srcOrd="0" destOrd="0" presId="urn:microsoft.com/office/officeart/2018/2/layout/IconVerticalSolidList"/>
    <dgm:cxn modelId="{9ADCCA2C-93AC-48FE-AC37-B9BCFCFBDFE4}" srcId="{DB60B2B9-0354-493F-A2EF-2BE198139D28}" destId="{0170123B-7D36-42DA-AE18-3928293F3D68}" srcOrd="1" destOrd="0" parTransId="{588AEF18-4486-4CFD-8E01-C6DD0AF22C4F}" sibTransId="{BD33DD55-9C8D-4147-B238-FB383636A0EB}"/>
    <dgm:cxn modelId="{DCC73751-0497-40B9-9876-03A943E204B7}" srcId="{DB60B2B9-0354-493F-A2EF-2BE198139D28}" destId="{64C28067-C98D-45CF-B447-DD62E1A5D46C}" srcOrd="2" destOrd="0" parTransId="{CAC76B96-1949-4553-BF78-6EE52A0B6CD2}" sibTransId="{E39CEEE0-6674-4354-BAF6-1778C6EEAC4E}"/>
    <dgm:cxn modelId="{A3BD0C74-0157-4B1F-AC71-EA1971626804}" type="presOf" srcId="{9CA2213F-2475-4CE4-826D-46AF1BC6904B}" destId="{ED9957C7-8D60-450B-A348-7D52C3598AB6}" srcOrd="0" destOrd="0" presId="urn:microsoft.com/office/officeart/2018/2/layout/IconVerticalSolidList"/>
    <dgm:cxn modelId="{052F5899-B408-49E2-ADF8-6B2A4E73EEB5}" srcId="{DB60B2B9-0354-493F-A2EF-2BE198139D28}" destId="{E76694E0-B20B-4279-AACC-6F2E9B3E1102}" srcOrd="0" destOrd="0" parTransId="{20F56734-8DF5-42E0-965B-72232CB08124}" sibTransId="{D678B076-B108-4C1C-BB06-6BDB51D15895}"/>
    <dgm:cxn modelId="{FF3D4FA4-820E-4C87-AD77-5E0A75484988}" type="presOf" srcId="{64C28067-C98D-45CF-B447-DD62E1A5D46C}" destId="{83D445A0-07C2-40D2-895C-939A227DECED}" srcOrd="0" destOrd="0" presId="urn:microsoft.com/office/officeart/2018/2/layout/IconVerticalSolidList"/>
    <dgm:cxn modelId="{D29E53A9-F5C6-471C-964A-2544D7781677}" type="presOf" srcId="{E76694E0-B20B-4279-AACC-6F2E9B3E1102}" destId="{9A52BF05-AEB6-4EC5-8717-8651837DBD9E}" srcOrd="0" destOrd="0" presId="urn:microsoft.com/office/officeart/2018/2/layout/IconVerticalSolidList"/>
    <dgm:cxn modelId="{825E73FB-24D3-430D-9515-53907466AEB2}" srcId="{DB60B2B9-0354-493F-A2EF-2BE198139D28}" destId="{9CA2213F-2475-4CE4-826D-46AF1BC6904B}" srcOrd="3" destOrd="0" parTransId="{ABCE3661-1987-4EF5-BF2A-BCCA3CADF503}" sibTransId="{5664FC2A-3A03-474A-977C-E6FA4A194CBD}"/>
    <dgm:cxn modelId="{CCBFE13F-57BD-4976-942F-F0018E5D32FB}" type="presParOf" srcId="{A1E498A8-8693-46BF-BA3B-87406F1E9CC3}" destId="{8D92A692-7C37-4332-8DD2-DB97F91D4BFF}" srcOrd="0" destOrd="0" presId="urn:microsoft.com/office/officeart/2018/2/layout/IconVerticalSolidList"/>
    <dgm:cxn modelId="{F39E08D3-B984-4570-AA8F-F8EEAA35CD35}" type="presParOf" srcId="{8D92A692-7C37-4332-8DD2-DB97F91D4BFF}" destId="{FDA7E435-68C2-446B-9212-67F72FAE1A04}" srcOrd="0" destOrd="0" presId="urn:microsoft.com/office/officeart/2018/2/layout/IconVerticalSolidList"/>
    <dgm:cxn modelId="{D69570A5-C1CB-44F0-BCCB-5163EFFDC103}" type="presParOf" srcId="{8D92A692-7C37-4332-8DD2-DB97F91D4BFF}" destId="{1A9E813A-39C6-4455-A701-28F14FD6ADCD}" srcOrd="1" destOrd="0" presId="urn:microsoft.com/office/officeart/2018/2/layout/IconVerticalSolidList"/>
    <dgm:cxn modelId="{CA4B911F-3B4B-4B03-9FB8-BFF3DD27910B}" type="presParOf" srcId="{8D92A692-7C37-4332-8DD2-DB97F91D4BFF}" destId="{959AC72D-22C5-4AC2-99A2-8E4E148BD538}" srcOrd="2" destOrd="0" presId="urn:microsoft.com/office/officeart/2018/2/layout/IconVerticalSolidList"/>
    <dgm:cxn modelId="{375D4148-7593-424B-868B-F920677E0D36}" type="presParOf" srcId="{8D92A692-7C37-4332-8DD2-DB97F91D4BFF}" destId="{9A52BF05-AEB6-4EC5-8717-8651837DBD9E}" srcOrd="3" destOrd="0" presId="urn:microsoft.com/office/officeart/2018/2/layout/IconVerticalSolidList"/>
    <dgm:cxn modelId="{84B9661F-4834-4FEA-A1A9-793F5312A214}" type="presParOf" srcId="{A1E498A8-8693-46BF-BA3B-87406F1E9CC3}" destId="{37959AA4-3AC3-446C-97C1-394A8E369513}" srcOrd="1" destOrd="0" presId="urn:microsoft.com/office/officeart/2018/2/layout/IconVerticalSolidList"/>
    <dgm:cxn modelId="{E5113105-0DA2-44CD-BD33-C56E5F90EB96}" type="presParOf" srcId="{A1E498A8-8693-46BF-BA3B-87406F1E9CC3}" destId="{E717AE3E-556F-407C-BDBD-F4F69DA28DD5}" srcOrd="2" destOrd="0" presId="urn:microsoft.com/office/officeart/2018/2/layout/IconVerticalSolidList"/>
    <dgm:cxn modelId="{9D8E0956-6E8C-4CC2-903E-60AF2ACCF123}" type="presParOf" srcId="{E717AE3E-556F-407C-BDBD-F4F69DA28DD5}" destId="{1345E99A-270E-4969-B2E9-21C1A38E1DB4}" srcOrd="0" destOrd="0" presId="urn:microsoft.com/office/officeart/2018/2/layout/IconVerticalSolidList"/>
    <dgm:cxn modelId="{717DEF46-7842-43ED-85D3-5CB66D1513FB}" type="presParOf" srcId="{E717AE3E-556F-407C-BDBD-F4F69DA28DD5}" destId="{567F968C-9545-4E5A-AF90-6338B1B2C490}" srcOrd="1" destOrd="0" presId="urn:microsoft.com/office/officeart/2018/2/layout/IconVerticalSolidList"/>
    <dgm:cxn modelId="{D4367F9A-780C-44DE-8781-5B7FEFF657FC}" type="presParOf" srcId="{E717AE3E-556F-407C-BDBD-F4F69DA28DD5}" destId="{A2593948-8D4C-4FAC-A5A5-2A76EC7ECF77}" srcOrd="2" destOrd="0" presId="urn:microsoft.com/office/officeart/2018/2/layout/IconVerticalSolidList"/>
    <dgm:cxn modelId="{24F34B69-9D37-40BB-834A-81E41EA1B9C8}" type="presParOf" srcId="{E717AE3E-556F-407C-BDBD-F4F69DA28DD5}" destId="{E5A15334-EC95-4095-82FF-4B0026688E8A}" srcOrd="3" destOrd="0" presId="urn:microsoft.com/office/officeart/2018/2/layout/IconVerticalSolidList"/>
    <dgm:cxn modelId="{6B45D5CD-9C54-4756-ACBB-88BBCAA05D90}" type="presParOf" srcId="{A1E498A8-8693-46BF-BA3B-87406F1E9CC3}" destId="{FAC3EB47-A91B-41AE-B42E-3D728718087C}" srcOrd="3" destOrd="0" presId="urn:microsoft.com/office/officeart/2018/2/layout/IconVerticalSolidList"/>
    <dgm:cxn modelId="{115D36BF-D06D-4FDD-BB34-CEEA7100E191}" type="presParOf" srcId="{A1E498A8-8693-46BF-BA3B-87406F1E9CC3}" destId="{19711BF2-FC02-44C7-B70F-F28606D6CB0D}" srcOrd="4" destOrd="0" presId="urn:microsoft.com/office/officeart/2018/2/layout/IconVerticalSolidList"/>
    <dgm:cxn modelId="{1B15A663-3803-4ACB-A61C-16BA962B5CBF}" type="presParOf" srcId="{19711BF2-FC02-44C7-B70F-F28606D6CB0D}" destId="{A6DD78F0-0503-4819-BCF5-32497EB27A1A}" srcOrd="0" destOrd="0" presId="urn:microsoft.com/office/officeart/2018/2/layout/IconVerticalSolidList"/>
    <dgm:cxn modelId="{215005B5-0B6F-4000-BD8F-CC0E5C9E1DA4}" type="presParOf" srcId="{19711BF2-FC02-44C7-B70F-F28606D6CB0D}" destId="{9EDBCACB-2679-4ABC-805C-A440D8538EEC}" srcOrd="1" destOrd="0" presId="urn:microsoft.com/office/officeart/2018/2/layout/IconVerticalSolidList"/>
    <dgm:cxn modelId="{7CE169B5-F771-466A-9A83-DA2490813DD4}" type="presParOf" srcId="{19711BF2-FC02-44C7-B70F-F28606D6CB0D}" destId="{EE70E47B-75D0-4D4A-9CFA-D90F4D701FEF}" srcOrd="2" destOrd="0" presId="urn:microsoft.com/office/officeart/2018/2/layout/IconVerticalSolidList"/>
    <dgm:cxn modelId="{15E94BD3-D609-4BB2-B367-74FDF4C2EE98}" type="presParOf" srcId="{19711BF2-FC02-44C7-B70F-F28606D6CB0D}" destId="{83D445A0-07C2-40D2-895C-939A227DECED}" srcOrd="3" destOrd="0" presId="urn:microsoft.com/office/officeart/2018/2/layout/IconVerticalSolidList"/>
    <dgm:cxn modelId="{1CC1A2AB-0A83-445C-983F-E43A1E5016A4}" type="presParOf" srcId="{A1E498A8-8693-46BF-BA3B-87406F1E9CC3}" destId="{CF6035D2-152E-4362-885D-DB527CE56982}" srcOrd="5" destOrd="0" presId="urn:microsoft.com/office/officeart/2018/2/layout/IconVerticalSolidList"/>
    <dgm:cxn modelId="{156B0BE8-A398-4AFD-AE35-AD957BA72441}" type="presParOf" srcId="{A1E498A8-8693-46BF-BA3B-87406F1E9CC3}" destId="{82BAF030-C336-4922-9939-B3A3FE827967}" srcOrd="6" destOrd="0" presId="urn:microsoft.com/office/officeart/2018/2/layout/IconVerticalSolidList"/>
    <dgm:cxn modelId="{ACAD4D87-6FF5-4EE4-BA27-081284D5397E}" type="presParOf" srcId="{82BAF030-C336-4922-9939-B3A3FE827967}" destId="{715234F7-B199-49C4-B425-D434F117A052}" srcOrd="0" destOrd="0" presId="urn:microsoft.com/office/officeart/2018/2/layout/IconVerticalSolidList"/>
    <dgm:cxn modelId="{13C59690-1A41-4A59-9EF7-62D120CF9469}" type="presParOf" srcId="{82BAF030-C336-4922-9939-B3A3FE827967}" destId="{A225899B-DDB7-4424-958C-00601393858A}" srcOrd="1" destOrd="0" presId="urn:microsoft.com/office/officeart/2018/2/layout/IconVerticalSolidList"/>
    <dgm:cxn modelId="{1F9F54FC-CE01-4188-A195-729D52751AD5}" type="presParOf" srcId="{82BAF030-C336-4922-9939-B3A3FE827967}" destId="{D1FF210B-53C2-4184-942E-8E5688DDBA19}" srcOrd="2" destOrd="0" presId="urn:microsoft.com/office/officeart/2018/2/layout/IconVerticalSolidList"/>
    <dgm:cxn modelId="{E6F1ED55-89C8-48DA-BCEC-7BFCDBC03CBF}" type="presParOf" srcId="{82BAF030-C336-4922-9939-B3A3FE827967}" destId="{ED9957C7-8D60-450B-A348-7D52C3598A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4F0BD-9AD3-46F0-9EFA-A52BD5DBB7CB}">
      <dsp:nvSpPr>
        <dsp:cNvPr id="0" name=""/>
        <dsp:cNvSpPr/>
      </dsp:nvSpPr>
      <dsp:spPr>
        <a:xfrm>
          <a:off x="0" y="55088"/>
          <a:ext cx="10515600" cy="77220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Piloted 4th March 2022 (Study Block 2)</a:t>
          </a:r>
          <a:endParaRPr lang="en-US" sz="3300" kern="1200"/>
        </a:p>
      </dsp:txBody>
      <dsp:txXfrm>
        <a:off x="37696" y="92784"/>
        <a:ext cx="10440208" cy="696808"/>
      </dsp:txXfrm>
    </dsp:sp>
    <dsp:sp modelId="{025A7B04-C068-4EF6-A2D5-1A121DD88A97}">
      <dsp:nvSpPr>
        <dsp:cNvPr id="0" name=""/>
        <dsp:cNvSpPr/>
      </dsp:nvSpPr>
      <dsp:spPr>
        <a:xfrm>
          <a:off x="0" y="922329"/>
          <a:ext cx="10515600" cy="77220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2x in April, 1x November, 1x December 2022</a:t>
          </a:r>
          <a:endParaRPr lang="en-US" sz="3300" kern="1200"/>
        </a:p>
      </dsp:txBody>
      <dsp:txXfrm>
        <a:off x="37696" y="960025"/>
        <a:ext cx="10440208" cy="696808"/>
      </dsp:txXfrm>
    </dsp:sp>
    <dsp:sp modelId="{8B6E3CC8-8F09-4728-9736-D86444398353}">
      <dsp:nvSpPr>
        <dsp:cNvPr id="0" name=""/>
        <dsp:cNvSpPr/>
      </dsp:nvSpPr>
      <dsp:spPr>
        <a:xfrm>
          <a:off x="0" y="1789569"/>
          <a:ext cx="10515600" cy="77220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1x January 2023</a:t>
          </a:r>
          <a:endParaRPr lang="en-US" sz="3300" kern="1200"/>
        </a:p>
      </dsp:txBody>
      <dsp:txXfrm>
        <a:off x="37696" y="1827265"/>
        <a:ext cx="10440208" cy="696808"/>
      </dsp:txXfrm>
    </dsp:sp>
    <dsp:sp modelId="{A4562504-12EB-4BAD-82DB-9EC7663535BA}">
      <dsp:nvSpPr>
        <dsp:cNvPr id="0" name=""/>
        <dsp:cNvSpPr/>
      </dsp:nvSpPr>
      <dsp:spPr>
        <a:xfrm>
          <a:off x="0" y="2656809"/>
          <a:ext cx="10515600" cy="77220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Continue sessions autumn 2023</a:t>
          </a:r>
          <a:endParaRPr lang="en-US" sz="3300" kern="1200"/>
        </a:p>
      </dsp:txBody>
      <dsp:txXfrm>
        <a:off x="37696" y="2694505"/>
        <a:ext cx="10440208" cy="696808"/>
      </dsp:txXfrm>
    </dsp:sp>
    <dsp:sp modelId="{03F0F159-1BED-4FEC-9558-69DCD8CF7916}">
      <dsp:nvSpPr>
        <dsp:cNvPr id="0" name=""/>
        <dsp:cNvSpPr/>
      </dsp:nvSpPr>
      <dsp:spPr>
        <a:xfrm>
          <a:off x="0" y="3524049"/>
          <a:ext cx="10515600" cy="77220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/>
            <a:t>Length – 50-60 mins</a:t>
          </a:r>
          <a:endParaRPr lang="en-US" sz="3300" kern="1200"/>
        </a:p>
      </dsp:txBody>
      <dsp:txXfrm>
        <a:off x="37696" y="3561745"/>
        <a:ext cx="10440208" cy="6968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D8DE2-9ED2-4AC0-A3F5-C374920471E2}">
      <dsp:nvSpPr>
        <dsp:cNvPr id="0" name=""/>
        <dsp:cNvSpPr/>
      </dsp:nvSpPr>
      <dsp:spPr>
        <a:xfrm>
          <a:off x="1747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4A81F-335D-4A24-BAB2-DD6452AD0553}">
      <dsp:nvSpPr>
        <dsp:cNvPr id="0" name=""/>
        <dsp:cNvSpPr/>
      </dsp:nvSpPr>
      <dsp:spPr>
        <a:xfrm>
          <a:off x="559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>
              <a:latin typeface="+mn-lt"/>
            </a:rPr>
            <a:t>Voiced during the sessions - in conversation or using the Chat function</a:t>
          </a:r>
          <a:endParaRPr lang="en-US" sz="1900" kern="1200">
            <a:latin typeface="+mn-lt"/>
          </a:endParaRPr>
        </a:p>
      </dsp:txBody>
      <dsp:txXfrm>
        <a:off x="559800" y="3022743"/>
        <a:ext cx="4320000" cy="720000"/>
      </dsp:txXfrm>
    </dsp:sp>
    <dsp:sp modelId="{5771F639-34D8-4004-89A9-9827DC1D732C}">
      <dsp:nvSpPr>
        <dsp:cNvPr id="0" name=""/>
        <dsp:cNvSpPr/>
      </dsp:nvSpPr>
      <dsp:spPr>
        <a:xfrm>
          <a:off x="6823800" y="608594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6CE08-E2C7-49AA-AA07-6119E5C303FA}">
      <dsp:nvSpPr>
        <dsp:cNvPr id="0" name=""/>
        <dsp:cNvSpPr/>
      </dsp:nvSpPr>
      <dsp:spPr>
        <a:xfrm>
          <a:off x="5635800" y="3022743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Feedback form shared at the end and sent via email</a:t>
          </a:r>
          <a:endParaRPr lang="en-US" sz="1900" kern="1200"/>
        </a:p>
      </dsp:txBody>
      <dsp:txXfrm>
        <a:off x="5635800" y="3022743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A7E435-68C2-446B-9212-67F72FAE1A04}">
      <dsp:nvSpPr>
        <dsp:cNvPr id="0" name=""/>
        <dsp:cNvSpPr/>
      </dsp:nvSpPr>
      <dsp:spPr>
        <a:xfrm>
          <a:off x="0" y="2319"/>
          <a:ext cx="6245265" cy="11757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E813A-39C6-4455-A701-28F14FD6ADCD}">
      <dsp:nvSpPr>
        <dsp:cNvPr id="0" name=""/>
        <dsp:cNvSpPr/>
      </dsp:nvSpPr>
      <dsp:spPr>
        <a:xfrm>
          <a:off x="355657" y="266858"/>
          <a:ext cx="646650" cy="646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2BF05-AEB6-4EC5-8717-8651837DBD9E}">
      <dsp:nvSpPr>
        <dsp:cNvPr id="0" name=""/>
        <dsp:cNvSpPr/>
      </dsp:nvSpPr>
      <dsp:spPr>
        <a:xfrm>
          <a:off x="1357965" y="231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More opportunities to write down thoughts</a:t>
          </a:r>
          <a:endParaRPr lang="en-US" sz="2200" kern="1200"/>
        </a:p>
      </dsp:txBody>
      <dsp:txXfrm>
        <a:off x="1357965" y="2319"/>
        <a:ext cx="4887299" cy="1175727"/>
      </dsp:txXfrm>
    </dsp:sp>
    <dsp:sp modelId="{1345E99A-270E-4969-B2E9-21C1A38E1DB4}">
      <dsp:nvSpPr>
        <dsp:cNvPr id="0" name=""/>
        <dsp:cNvSpPr/>
      </dsp:nvSpPr>
      <dsp:spPr>
        <a:xfrm>
          <a:off x="0" y="1471979"/>
          <a:ext cx="6245265" cy="11757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7F968C-9545-4E5A-AF90-6338B1B2C490}">
      <dsp:nvSpPr>
        <dsp:cNvPr id="0" name=""/>
        <dsp:cNvSpPr/>
      </dsp:nvSpPr>
      <dsp:spPr>
        <a:xfrm>
          <a:off x="355657" y="1736518"/>
          <a:ext cx="646650" cy="646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15334-EC95-4095-82FF-4B0026688E8A}">
      <dsp:nvSpPr>
        <dsp:cNvPr id="0" name=""/>
        <dsp:cNvSpPr/>
      </dsp:nvSpPr>
      <dsp:spPr>
        <a:xfrm>
          <a:off x="1357965" y="147197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Representation of other types of creative practice</a:t>
          </a:r>
          <a:endParaRPr lang="en-US" sz="2200" kern="1200"/>
        </a:p>
      </dsp:txBody>
      <dsp:txXfrm>
        <a:off x="1357965" y="1471979"/>
        <a:ext cx="4887299" cy="1175727"/>
      </dsp:txXfrm>
    </dsp:sp>
    <dsp:sp modelId="{A6DD78F0-0503-4819-BCF5-32497EB27A1A}">
      <dsp:nvSpPr>
        <dsp:cNvPr id="0" name=""/>
        <dsp:cNvSpPr/>
      </dsp:nvSpPr>
      <dsp:spPr>
        <a:xfrm>
          <a:off x="0" y="2941639"/>
          <a:ext cx="6245265" cy="117572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DBCACB-2679-4ABC-805C-A440D8538EEC}">
      <dsp:nvSpPr>
        <dsp:cNvPr id="0" name=""/>
        <dsp:cNvSpPr/>
      </dsp:nvSpPr>
      <dsp:spPr>
        <a:xfrm>
          <a:off x="355657" y="3206178"/>
          <a:ext cx="646650" cy="646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445A0-07C2-40D2-895C-939A227DECED}">
      <dsp:nvSpPr>
        <dsp:cNvPr id="0" name=""/>
        <dsp:cNvSpPr/>
      </dsp:nvSpPr>
      <dsp:spPr>
        <a:xfrm>
          <a:off x="1357965" y="294163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Request for longer session and more coverage of things like primary / visual research</a:t>
          </a:r>
          <a:endParaRPr lang="en-US" sz="2200" kern="1200"/>
        </a:p>
      </dsp:txBody>
      <dsp:txXfrm>
        <a:off x="1357965" y="2941639"/>
        <a:ext cx="4887299" cy="1175727"/>
      </dsp:txXfrm>
    </dsp:sp>
    <dsp:sp modelId="{715234F7-B199-49C4-B425-D434F117A052}">
      <dsp:nvSpPr>
        <dsp:cNvPr id="0" name=""/>
        <dsp:cNvSpPr/>
      </dsp:nvSpPr>
      <dsp:spPr>
        <a:xfrm>
          <a:off x="0" y="4411299"/>
          <a:ext cx="6245265" cy="117572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25899B-DDB7-4424-958C-00601393858A}">
      <dsp:nvSpPr>
        <dsp:cNvPr id="0" name=""/>
        <dsp:cNvSpPr/>
      </dsp:nvSpPr>
      <dsp:spPr>
        <a:xfrm>
          <a:off x="355657" y="4675838"/>
          <a:ext cx="646650" cy="646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957C7-8D60-450B-A348-7D52C3598AB6}">
      <dsp:nvSpPr>
        <dsp:cNvPr id="0" name=""/>
        <dsp:cNvSpPr/>
      </dsp:nvSpPr>
      <dsp:spPr>
        <a:xfrm>
          <a:off x="1357965" y="4411299"/>
          <a:ext cx="4887299" cy="1175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31" tIns="124431" rIns="124431" bIns="12443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More real examples – case studies</a:t>
          </a:r>
          <a:endParaRPr lang="en-US" sz="2200" kern="1200"/>
        </a:p>
      </dsp:txBody>
      <dsp:txXfrm>
        <a:off x="1357965" y="4411299"/>
        <a:ext cx="4887299" cy="11757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7139-DF7C-4529-02B7-AF09C9E13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6B8DF-1D41-3595-06BF-3A150A49D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49728-A178-9497-86D3-514B8B17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265" y="6356350"/>
            <a:ext cx="2743200" cy="365125"/>
          </a:xfrm>
        </p:spPr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FC95A-AE8C-627E-AA87-3BDC7DF4A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48D8B-7D8F-D27E-3D1C-E327E7D64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211D84-30D7-B6B2-313E-41D6D8E3398F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3DAF9F4-989D-EFF9-3E62-5597CC35DCE2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5167B9-947A-6C0E-639A-9665564802FE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AC2B3F-AFCC-65DB-AA69-28E3C66B9040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067A2C9-C676-B61C-50FC-A0FD7D3C6EC3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1A4AEB-8C8E-65D0-2CA2-E156A8BCB0A3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A87A5C-9AC0-0FAE-9A5C-CCA31EC892DD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513F6D0-03FF-7E58-7E20-06119775C154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2C0CE74-7662-33E9-C9C3-22E74CD0B77F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EABEA55-265F-DD7C-D1FC-2DB246048859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E7079EB-7162-A224-6432-19329330992F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4E85836-9134-E33C-8E2C-DAC9878C9DCE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F4B0956-96C7-BDA1-933C-2F2039D338BA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D37A157-B66C-55E1-51B7-A047271564C3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4036378-14F9-8398-DE37-28312D300F79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506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3FA8C-970D-346D-C541-0BBA09CD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DDC692-C9D2-5B04-1A51-D8C80CE4C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13A40-51E7-6527-90C3-94CA74C3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EC77A-A995-AEBF-642A-D67696E7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99C1D-E9FB-80F5-E11B-2EF19E92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719002-A3EA-39C5-39B1-AE2D2AF6648B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E1D5D0E-B710-5D98-24AC-24C04B396FA0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2B7C8D4-877B-F180-CB9F-52EDB19A513D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D89675-5D47-FDE8-5202-A1C4E6CFEABB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BCB16A7-B9B2-13A4-1384-BDDA9D74B017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FC0FAA-1EA0-6ECC-070A-32AD0F427F26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A5F61C-54A5-4CF7-9161-D0D3DED6DB57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AFEC638-11B8-BA31-BF05-8C9FB846B727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D3DBB30-D51D-E443-FF29-69C194ED2C0C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4DBF7EB-29DA-81E0-FFA2-784D0EAFC344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063D8B-591A-B511-23F1-577C50D73377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09A314-E2F3-DB7D-1565-35228D575145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AC800F-213D-A5C6-969B-727A903ACB30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20ED92-C4DE-B7BF-C59C-15BB437E3B3D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89AFDFC-B977-E214-A6F1-2ECFB1FDA67D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0062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538A3-4585-E5AC-36B3-06E4CC2DD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0C8AF-B5FE-2A33-3B20-4889B297A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E2A3B-860F-00A1-3309-0CA1E3D7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10BBF-DC6B-B6BD-4798-BB030BBEE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0750A-81D7-03AA-77A6-AEBF37B0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38ED41-4D6A-9629-B672-3B5C25BC0CC4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79A0B2-B1A9-1FB1-DB21-4F275317F21C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5DDA104-1EB0-83F5-7BFA-F1C2918B7CF2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F6262D5-76A9-323F-E965-188061F31EAA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5FF4F6-0170-571C-4B80-8AECB6A1CB9E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607000-BACA-F455-948A-403526EF234A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D283D3-7126-9977-0482-73944EABB3C8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A574718-5F3F-6020-42D7-F645DD808F0E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110C8F4-0864-130C-0575-4E45B5DFE962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3BA16D7-B67F-008F-36A9-4533A1926CFC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7A4D01-CB6E-98EB-7BDD-2181C6206781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6E2ABB9-0ED9-CFDE-67E1-2F0269D78C14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BB2B378-4635-216D-9B9D-E9A854DAFDBB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DDAAC94-6B6E-CFA8-4082-27C98641C2E1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AFFDCF9-0820-40C3-4DF0-C6C21072C231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0771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A63CC-0211-F41B-5A05-63A5B33B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3CDAC-0FAF-C8DD-A482-D8D8B9B9A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96006-AAC1-DC5C-71C5-EE7E3E28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00CF9-58C2-CC60-037B-85AAFD79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ABE2B-80FB-FD76-4AA0-160172FF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14EB5A-D254-68FB-4779-C3DEEBB678C4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7A1FF51-A053-B042-0B0F-8250A55437A6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D707FE5-1EC9-87CD-7944-6367D34C8B65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98CB38-7157-38F1-0458-8969F19A84A6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6FB3412-BACF-BBD0-95BE-25FFBDAF9269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A63D7E4-6030-A10E-368F-7F9AA235E950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1EB4CB-09FC-86E8-6B60-1250A8F732EC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5FC5EB4-7AE0-9B9B-F8A0-7BD68A12101D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42DF99-E2FF-1320-AE9F-D243B47E6F06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7C7BFD9-6240-16D7-593B-DDA1BE7634C5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E2D6EF-7634-BC5F-30B1-9D343D19EB9E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53B87C2-837E-6B0F-D53A-57D742963B74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CF24E98-B45C-BB81-3BA5-92634059576B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198031B-382E-D653-0654-81BF49ECB685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503A4F4-0DCD-7C71-0B82-881A7D2AC66F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3511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6E8BB-6BC7-7753-020F-99DD79A1B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66F97-FF43-F39F-F0B3-B141E67C4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F9CF2-54CA-2C09-B701-D456A6BD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66AA6-A0CB-00E4-2D3A-F4982C80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D2747-81CB-951B-AE5E-C777F3B5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B5E29A-59C7-5D0B-9575-947006CF7FE7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842802-35E6-7813-C2F4-1678767401FE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4831E23-6245-8176-AA31-E521E208BE0F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FECF0B-AF5B-3329-CCA5-0DCE907950B6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017D0F-11B4-FCFC-225E-CB40FD78ADD7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56453D-A56D-684B-1F16-60EB87C06DF6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A36E7B-2437-A6DB-DC74-2E983AFCD35B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E08CE48-5045-0FAC-4FA9-400F34CF1A4F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2EF0AC-DC5C-CEF0-7E4E-3C96C9F19C6A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C9F5B9-042B-2994-018F-349539F91018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09A56B-1E29-D659-858E-D7B71725677E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B4D8F22-BC4A-64CF-027C-E99731FB04EF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711C1B-FFE0-CD58-85C6-2F592555FCF0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14608E-906A-5219-2911-DF31245DBA5E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3E5624D-16C3-44E7-885C-DC17AEF0BDEE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363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53AB-54BA-6890-9672-CDE5FC5C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22E01-0DCD-34B4-C4DC-E57DE8898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F19AF-41B9-D3A6-A4D8-9B140ED03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795FA-AD69-E43A-7296-BD205D578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7B34A-D3B2-5237-B3C2-BB839B1D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34C44-D3BC-6254-9BA9-D5F82D6F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728240-7046-B33E-3412-143300CC713B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427B96C-50D9-47B8-238D-42BC823D9B55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7E09952-2908-246D-0E50-EC80DF98AD96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F23A28F-DDE4-1D67-4A7B-E0411A0479AC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51A7E1-EB1D-4396-AAED-BE865B4BAC23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A33AFD-0BD7-45A3-494E-2EDBF61E1ADA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BE7E1A4-5613-4276-6B6A-0AE876C54838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FAB5ED5-CBE2-18D5-F7E1-01816D5BEF99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CAB6EF7-33D0-79D8-7595-EAB622A83EBC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B6B62C-72FD-590C-5620-C886784B9092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1CF734-D629-EBC0-C4E2-CA81376B7B6C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1A081E8-27A3-87C5-97EF-52CAFA855C76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E8D43AD-9272-61FD-6DD5-E309947543E1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BB88148-98F1-94D4-CD65-CF5E1769C26B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EDE16E-8EC0-2D22-EDAD-E9F1743EA96D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002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E4A0-70AF-CC96-0A93-15F7AA11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96925-3271-BE4E-79DF-339A7E9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41C21-7F76-6B35-9166-027EAE496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314961-5496-3A81-52FA-95E9CA8A0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D34CD2-4449-3424-928A-AD18E1F86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0547A-CEC7-AF46-B0B0-A4C3670E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4AAB82-331B-A447-D482-F884F2B0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7C8ECC-5EEF-AA1C-68CD-A3DE2C28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888979-1FF9-A819-2E3A-D573DC78793D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D691C68-659E-4094-C002-3B24B47667D3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4120EAD-E00A-5AB9-E340-C3B4C1A0F7AF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2485C-7B75-7884-7FDB-A15101B22A56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5875EB-2A29-CBC9-6C28-48127FCBF641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FFDCCF-FA48-C3E2-3A0C-0D38008EF407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A92A6AB-E727-4C3A-1E36-9F653A19CF65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683D1A-783B-77EA-EE07-73F6B5CEEC16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BD4DA20-9B77-D76B-92A6-5DFEEA3C11AD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490EA2A-7203-27BB-061F-290BD60268D0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8619FCF-8A83-DEEA-C1B8-04C425909B6A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FCD6252-A562-92BC-F421-0CD21C5CF847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69CE099-A424-734A-FE59-8BF45DE1F0C8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764F75E-F1D3-F251-9BAB-9FD183100B73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B0B3167-0B3E-4119-4D12-441FBD877456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5328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F67F-7451-A71E-1333-2833D4AA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805554-1DAA-A2A4-6C60-354A351C2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807B9-2109-68C6-C64A-D74D442B7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C5983-F3B1-C774-85C3-419485BA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B353FE-CD3F-7C0B-07F3-070A8E8DD1DF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577242-1943-5520-372F-DC0E81267E60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61A734C-E2CF-C5B5-3CD7-A930AA9B1F6E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71FE8DC-5199-16B9-BF16-9A03C3C1998F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E70B8D-55B3-5378-45B4-5F85ECC20108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850E973-8739-DC7D-C5D9-C56EA244CA2C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ECE648A-DF80-4C36-23B7-29D4AC45466D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55F18D-4DA6-70F0-425B-5D9C356FE273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7BB1D98-71D2-25A4-9078-2A48F8C490C9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AA5A1D-9960-47F8-E930-416FA7B1AB6C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2222F9-7066-D91C-8677-6431EB75AC15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582AB51-274E-959B-A9D1-0C314FC6481A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640B354-4170-2E10-083D-32EA0365A7E2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9ACD30-C59A-B7F2-9737-269490548290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84C6E3-C74F-D00A-293F-AECFF46EA83F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618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23F50C-BFF2-F23D-6F7C-4042441F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702AFA-380D-C38D-52BF-AC1A4298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C7E46-0FB4-F5C2-1DAF-C5EEF9638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C71F15-7370-F1E3-6463-C112ABFFAB67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78F0B9-CCF4-32FC-E1C3-81C796C6362A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28D43-FD0D-08F5-ED69-7F99F66594B0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985FC8-84D8-7F55-887E-AE61A65B4667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EE8D86-9E20-7AE3-10B4-D6974A769EFF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4A81EF-CB1B-E1BB-A4B7-EF6E5ADFEA62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DC13EEF-4990-A5B3-AF3D-A34E91AB772F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844AF2F-A10D-867D-7306-5A7ECCEB585D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58B2A1-F040-0076-05B0-F1DA9DC4D95F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92066F-34FF-A3C1-6800-1221EBE87883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E550F85-D990-7B01-FDB2-299C31B45830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37EABB8-594A-FAFA-494F-D36CB98C9403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DCC18C-B96E-FCA6-4698-9E5FFC22F742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6801E8-D675-3516-FFB5-C7ACAB92E043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EF2ABB-59C1-C01F-89FD-225D75258378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100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4AD9B-05C0-8007-B196-4D58FF98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63926-FA28-ED92-5D03-3653ED6C2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8DB810-0251-8645-C0D8-7AD6DC658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C6759-4622-9A10-BA09-CFE3A0C9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DD274-6DD3-D387-F73A-5B147CF41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FB87E-D2F7-69CC-5A68-111E74E1D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D476422-23B1-DEDC-3A55-09B259C9421D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464870-F885-E3B4-5B99-115A60978076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E2D732-1384-5666-4CD7-CABBF133A615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0120064-D6DA-D420-AA99-9F8940CD2E4C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17A485-7897-932C-C56C-736620D8F14F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4591B2-1DC4-BAF2-2F0C-B8F39CFF3A3E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011E8CD-82CC-29E7-9D6F-AE103A1C881B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82E111D-5150-2F1D-B4B1-9BDFA3A5658F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6B32657-5122-9B30-BCDE-42D075951F5F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DFE7A9D-4A40-0F85-C363-7180FA327CBA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0276CC-161A-23BA-D3E9-C6AF3D751C5B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F9AE6F9-76CD-5BD2-8AEF-437B123AB48B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5B3C61E-B8A3-780B-D652-0F7DDA403EB2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B9C0B04-A495-93FE-2373-413AFF23E5BF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4F1DB3B-B51A-7C0B-B0CD-584FC55502B8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918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B5F6-B438-8A4C-A3CD-77E9C089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98AE68-CCE7-BB64-C66D-2516E7CE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615D0-2685-38EB-127A-5494AF853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D8259-0BDF-02E9-35A6-31D0055CF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06AD0-FAC9-A766-312B-A2AE5A57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8E28E-7B91-B6E6-894D-395C9C3C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E88DDE-0562-048F-17E5-C355692ED901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826629-9CB9-F498-DD52-0FB2EE6E7A1B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0B3B27-3BE8-F005-C3A3-4E8735F6D1C3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709EE8-7CC2-59E8-7C16-D073B136DFC1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A8C2E0-35D2-E6D7-1600-58D430002DC6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D61B98-3641-334A-C629-B935263ECB25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F21AB83-7A30-FD90-0D3E-48389B950C8C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17923D8-7E63-E45C-3032-AB370280F27F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2FF16DE-C265-FFFA-B6F9-1964AED10F75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9580B6B-C7EB-7C9F-847D-21F01A96CFB6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4DDEF8-5EA7-F624-469C-A1FC5EDAD22B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4D7615D-76E1-3347-A5EE-E920668E1038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AB63B0-899E-2DD9-A200-F2769746C752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8D6E106-92B0-CDFA-60CB-B2AE152B1B00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6B9A9D2-A65A-AD9D-31F5-EF53B640B129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28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5DE962-444E-A920-2E9E-7A2DDD964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B3D6A-9047-335D-1D6B-53AE9B0DA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67DE3-99CC-3423-4A17-C2C871612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E2717-90B9-CD4C-93E1-BC4E03F423EC}" type="datetimeFigureOut">
              <a:rPr lang="en-US" smtClean="0"/>
              <a:t>7/19/23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52F7-1241-E55D-21DC-BF1FF8284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866F7-3969-FA42-6C93-3250697A8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DEAC-F9F7-EA45-945B-EC0219770B18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27A9AE-08B8-3A98-1A63-EEBBE5D81D6A}"/>
              </a:ext>
            </a:extLst>
          </p:cNvPr>
          <p:cNvGrpSpPr/>
          <p:nvPr userDrawn="1"/>
        </p:nvGrpSpPr>
        <p:grpSpPr>
          <a:xfrm>
            <a:off x="193586" y="-12357"/>
            <a:ext cx="193280" cy="6879953"/>
            <a:chOff x="193586" y="-12357"/>
            <a:chExt cx="193280" cy="687995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1324C4A-BDD7-1AB4-ED74-50610CE30A67}"/>
                </a:ext>
              </a:extLst>
            </p:cNvPr>
            <p:cNvSpPr/>
            <p:nvPr userDrawn="1"/>
          </p:nvSpPr>
          <p:spPr>
            <a:xfrm>
              <a:off x="197708" y="-12357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7CAA13-647C-825E-6436-2536907EA239}"/>
                </a:ext>
              </a:extLst>
            </p:cNvPr>
            <p:cNvSpPr/>
            <p:nvPr userDrawn="1"/>
          </p:nvSpPr>
          <p:spPr>
            <a:xfrm>
              <a:off x="197708" y="50447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D81DC8-0DC5-12A5-A554-763DBF667B0C}"/>
                </a:ext>
              </a:extLst>
            </p:cNvPr>
            <p:cNvSpPr/>
            <p:nvPr userDrawn="1"/>
          </p:nvSpPr>
          <p:spPr>
            <a:xfrm>
              <a:off x="197079" y="102131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A307C2-23BE-BFF2-1904-A0810D91071B}"/>
                </a:ext>
              </a:extLst>
            </p:cNvPr>
            <p:cNvSpPr/>
            <p:nvPr userDrawn="1"/>
          </p:nvSpPr>
          <p:spPr>
            <a:xfrm>
              <a:off x="197707" y="153814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586572B-6992-D3F7-30AA-5553BB9A08E9}"/>
                </a:ext>
              </a:extLst>
            </p:cNvPr>
            <p:cNvSpPr/>
            <p:nvPr userDrawn="1"/>
          </p:nvSpPr>
          <p:spPr>
            <a:xfrm>
              <a:off x="197079" y="2045388"/>
              <a:ext cx="185350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CD0D8F8-F93B-CEC3-0ACD-F35CD0B63359}"/>
                </a:ext>
              </a:extLst>
            </p:cNvPr>
            <p:cNvSpPr/>
            <p:nvPr userDrawn="1"/>
          </p:nvSpPr>
          <p:spPr>
            <a:xfrm>
              <a:off x="198023" y="2562223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B2097BC-23AE-1FB9-1F89-DA3B2F786EFC}"/>
                </a:ext>
              </a:extLst>
            </p:cNvPr>
            <p:cNvSpPr/>
            <p:nvPr userDrawn="1"/>
          </p:nvSpPr>
          <p:spPr>
            <a:xfrm>
              <a:off x="198022" y="3079058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0CADBBF-225A-4CAB-C6AC-03EECCE650B4}"/>
                </a:ext>
              </a:extLst>
            </p:cNvPr>
            <p:cNvSpPr/>
            <p:nvPr userDrawn="1"/>
          </p:nvSpPr>
          <p:spPr>
            <a:xfrm>
              <a:off x="193587" y="358629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E05F7F4-7A82-A310-2BDE-79C6D9882431}"/>
                </a:ext>
              </a:extLst>
            </p:cNvPr>
            <p:cNvSpPr/>
            <p:nvPr userDrawn="1"/>
          </p:nvSpPr>
          <p:spPr>
            <a:xfrm>
              <a:off x="193587" y="4103133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0EAEE19-9F17-617C-5659-7359F77DFEAA}"/>
                </a:ext>
              </a:extLst>
            </p:cNvPr>
            <p:cNvSpPr/>
            <p:nvPr userDrawn="1"/>
          </p:nvSpPr>
          <p:spPr>
            <a:xfrm>
              <a:off x="193587" y="4619968"/>
              <a:ext cx="188843" cy="5168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39BF72F-3AE1-63F6-8034-A8FD72C2464F}"/>
                </a:ext>
              </a:extLst>
            </p:cNvPr>
            <p:cNvSpPr/>
            <p:nvPr userDrawn="1"/>
          </p:nvSpPr>
          <p:spPr>
            <a:xfrm>
              <a:off x="197079" y="5136803"/>
              <a:ext cx="188843" cy="5168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CF8BFEA-1B80-F7F8-CFD1-0EA87813A741}"/>
                </a:ext>
              </a:extLst>
            </p:cNvPr>
            <p:cNvSpPr/>
            <p:nvPr userDrawn="1"/>
          </p:nvSpPr>
          <p:spPr>
            <a:xfrm>
              <a:off x="193586" y="5653638"/>
              <a:ext cx="188843" cy="5168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DA738EC-78AB-8D9C-D5B6-6CF9C58F6FB7}"/>
                </a:ext>
              </a:extLst>
            </p:cNvPr>
            <p:cNvSpPr/>
            <p:nvPr userDrawn="1"/>
          </p:nvSpPr>
          <p:spPr>
            <a:xfrm>
              <a:off x="197079" y="6160878"/>
              <a:ext cx="188843" cy="51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BD23B92-8F01-7C9F-2A16-5F25E29945A7}"/>
                </a:ext>
              </a:extLst>
            </p:cNvPr>
            <p:cNvSpPr/>
            <p:nvPr userDrawn="1"/>
          </p:nvSpPr>
          <p:spPr>
            <a:xfrm>
              <a:off x="197079" y="6677714"/>
              <a:ext cx="188843" cy="18988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11E5F4-16F5-EDF2-8B25-685242A9470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93562" y="6499860"/>
            <a:ext cx="436563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03648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T2pj-0RcPo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catherine.worrall@fxplus.ac.uk" TargetMode="External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essV5@cardiff.ac.uk" TargetMode="External"/><Relationship Id="rId5" Type="http://schemas.openxmlformats.org/officeDocument/2006/relationships/image" Target="../media/image29.jpeg"/><Relationship Id="rId4" Type="http://schemas.openxmlformats.org/officeDocument/2006/relationships/hyperlink" Target="mailto:rosie.enys@fxplus.ac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William Morris in his library at Kelmscott House, Hammersmith, 1890s (b/w photo), British Photographer, (19th century) / William Morris Gallery, Walthamstow, UK / Photo © Stefano Baldini / Bridgeman Images&#10;">
            <a:extLst>
              <a:ext uri="{FF2B5EF4-FFF2-40B4-BE49-F238E27FC236}">
                <a16:creationId xmlns:a16="http://schemas.microsoft.com/office/drawing/2014/main" id="{7E02C5F0-221D-284C-ED71-6A4187B05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8" b="7475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01980-3019-EC9B-CFCF-BF005BBE9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Artists and Libraries: Research for Creative Practice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E702E-5EB0-6CA6-5983-8E8A6CF10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Rosie Enys, Victoria Rees and Catherine Worrall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Academic Liaison Librarians, Falmouth University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CDD4C0-DF73-9413-228B-314E30604EA4}"/>
              </a:ext>
            </a:extLst>
          </p:cNvPr>
          <p:cNvSpPr txBox="1"/>
          <p:nvPr/>
        </p:nvSpPr>
        <p:spPr>
          <a:xfrm>
            <a:off x="6809949" y="6284040"/>
            <a:ext cx="523048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000" dirty="0">
                <a:solidFill>
                  <a:srgbClr val="4D4D4F"/>
                </a:solidFill>
                <a:latin typeface="Helvetica"/>
                <a:cs typeface="Helvetica"/>
              </a:rPr>
              <a:t>William Morris in his library at Kelmscott House, Hammersmith, 1890s (b/w photo), British Photographer, (19th century) / William Morris Gallery, Walthamstow, UK / Photo © Stefano </a:t>
            </a:r>
            <a:r>
              <a:rPr lang="en-GB" sz="1000" dirty="0" err="1">
                <a:solidFill>
                  <a:srgbClr val="4D4D4F"/>
                </a:solidFill>
                <a:latin typeface="Helvetica"/>
                <a:cs typeface="Helvetica"/>
              </a:rPr>
              <a:t>Baldini</a:t>
            </a:r>
            <a:r>
              <a:rPr lang="en-GB" sz="1000" dirty="0">
                <a:solidFill>
                  <a:srgbClr val="4D4D4F"/>
                </a:solidFill>
                <a:latin typeface="Helvetica"/>
                <a:cs typeface="Helvetica"/>
              </a:rPr>
              <a:t> / Bridgeman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7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ARLIS Research for Creative Practice demonstration - final version">
            <a:hlinkClick r:id="" action="ppaction://media"/>
            <a:extLst>
              <a:ext uri="{FF2B5EF4-FFF2-40B4-BE49-F238E27FC236}">
                <a16:creationId xmlns:a16="http://schemas.microsoft.com/office/drawing/2014/main" id="{0B82B531-B2E6-B6C6-A0DD-D260C04298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3557" y="-355345"/>
            <a:ext cx="11762548" cy="74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70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C09B-782F-D614-9164-DF68496CB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Feedback</a:t>
            </a:r>
          </a:p>
        </p:txBody>
      </p:sp>
      <p:sp useBgFill="1">
        <p:nvSpPr>
          <p:cNvPr id="46" name="Rectangle 47" hidden="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8B3673B4-6B29-79D9-56BF-85A264D3547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121062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8490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FFEB4-3903-66C5-D2ED-4F4B92F6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Feedback example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29B2D7-7EA2-CEA2-F2BD-76CEE0CCAFAA}"/>
              </a:ext>
            </a:extLst>
          </p:cNvPr>
          <p:cNvSpPr txBox="1">
            <a:spLocks/>
          </p:cNvSpPr>
          <p:nvPr/>
        </p:nvSpPr>
        <p:spPr>
          <a:xfrm>
            <a:off x="844126" y="1536077"/>
            <a:ext cx="8877521" cy="48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8096">
              <a:spcBef>
                <a:spcPts val="840"/>
              </a:spcBef>
              <a:buFont typeface="Arial" panose="020B0604020202020204" pitchFamily="34" charset="0"/>
              <a:buNone/>
            </a:pPr>
            <a:r>
              <a:rPr lang="en-GB"/>
              <a:t>What aspect of the session was most useful to you?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1E9465D-5980-7076-0F2C-127BB7FF2577}"/>
              </a:ext>
            </a:extLst>
          </p:cNvPr>
          <p:cNvSpPr/>
          <p:nvPr/>
        </p:nvSpPr>
        <p:spPr>
          <a:xfrm>
            <a:off x="911101" y="2360493"/>
            <a:ext cx="10104507" cy="2730415"/>
          </a:xfrm>
          <a:custGeom>
            <a:avLst/>
            <a:gdLst>
              <a:gd name="connsiteX0" fmla="*/ 0 w 10104507"/>
              <a:gd name="connsiteY0" fmla="*/ 455078 h 2730415"/>
              <a:gd name="connsiteX1" fmla="*/ 455078 w 10104507"/>
              <a:gd name="connsiteY1" fmla="*/ 0 h 2730415"/>
              <a:gd name="connsiteX2" fmla="*/ 1684085 w 10104507"/>
              <a:gd name="connsiteY2" fmla="*/ 0 h 2730415"/>
              <a:gd name="connsiteX3" fmla="*/ 1684085 w 10104507"/>
              <a:gd name="connsiteY3" fmla="*/ 0 h 2730415"/>
              <a:gd name="connsiteX4" fmla="*/ 4210211 w 10104507"/>
              <a:gd name="connsiteY4" fmla="*/ 0 h 2730415"/>
              <a:gd name="connsiteX5" fmla="*/ 9649429 w 10104507"/>
              <a:gd name="connsiteY5" fmla="*/ 0 h 2730415"/>
              <a:gd name="connsiteX6" fmla="*/ 10104507 w 10104507"/>
              <a:gd name="connsiteY6" fmla="*/ 455078 h 2730415"/>
              <a:gd name="connsiteX7" fmla="*/ 10104507 w 10104507"/>
              <a:gd name="connsiteY7" fmla="*/ 1592742 h 2730415"/>
              <a:gd name="connsiteX8" fmla="*/ 10104507 w 10104507"/>
              <a:gd name="connsiteY8" fmla="*/ 1592742 h 2730415"/>
              <a:gd name="connsiteX9" fmla="*/ 10104507 w 10104507"/>
              <a:gd name="connsiteY9" fmla="*/ 2275346 h 2730415"/>
              <a:gd name="connsiteX10" fmla="*/ 10104507 w 10104507"/>
              <a:gd name="connsiteY10" fmla="*/ 2275337 h 2730415"/>
              <a:gd name="connsiteX11" fmla="*/ 9649429 w 10104507"/>
              <a:gd name="connsiteY11" fmla="*/ 2730415 h 2730415"/>
              <a:gd name="connsiteX12" fmla="*/ 4210211 w 10104507"/>
              <a:gd name="connsiteY12" fmla="*/ 2730415 h 2730415"/>
              <a:gd name="connsiteX13" fmla="*/ 2947182 w 10104507"/>
              <a:gd name="connsiteY13" fmla="*/ 3071717 h 2730415"/>
              <a:gd name="connsiteX14" fmla="*/ 1684085 w 10104507"/>
              <a:gd name="connsiteY14" fmla="*/ 2730415 h 2730415"/>
              <a:gd name="connsiteX15" fmla="*/ 455078 w 10104507"/>
              <a:gd name="connsiteY15" fmla="*/ 2730415 h 2730415"/>
              <a:gd name="connsiteX16" fmla="*/ 0 w 10104507"/>
              <a:gd name="connsiteY16" fmla="*/ 2275337 h 2730415"/>
              <a:gd name="connsiteX17" fmla="*/ 0 w 10104507"/>
              <a:gd name="connsiteY17" fmla="*/ 2275346 h 2730415"/>
              <a:gd name="connsiteX18" fmla="*/ 0 w 10104507"/>
              <a:gd name="connsiteY18" fmla="*/ 1592742 h 2730415"/>
              <a:gd name="connsiteX19" fmla="*/ 0 w 10104507"/>
              <a:gd name="connsiteY19" fmla="*/ 1592742 h 2730415"/>
              <a:gd name="connsiteX20" fmla="*/ 0 w 10104507"/>
              <a:gd name="connsiteY20" fmla="*/ 455078 h 273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104507" h="2730415" fill="none" extrusionOk="0">
                <a:moveTo>
                  <a:pt x="0" y="455078"/>
                </a:moveTo>
                <a:cubicBezTo>
                  <a:pt x="-1505" y="206436"/>
                  <a:pt x="221799" y="13415"/>
                  <a:pt x="455078" y="0"/>
                </a:cubicBezTo>
                <a:cubicBezTo>
                  <a:pt x="991679" y="19620"/>
                  <a:pt x="1553003" y="96335"/>
                  <a:pt x="1684085" y="0"/>
                </a:cubicBezTo>
                <a:lnTo>
                  <a:pt x="1684085" y="0"/>
                </a:lnTo>
                <a:cubicBezTo>
                  <a:pt x="2810703" y="13947"/>
                  <a:pt x="3090844" y="-51733"/>
                  <a:pt x="4210211" y="0"/>
                </a:cubicBezTo>
                <a:cubicBezTo>
                  <a:pt x="5066499" y="-118311"/>
                  <a:pt x="7864458" y="101145"/>
                  <a:pt x="9649429" y="0"/>
                </a:cubicBezTo>
                <a:cubicBezTo>
                  <a:pt x="9909132" y="-47863"/>
                  <a:pt x="10069498" y="201764"/>
                  <a:pt x="10104507" y="455078"/>
                </a:cubicBezTo>
                <a:cubicBezTo>
                  <a:pt x="10093839" y="969409"/>
                  <a:pt x="10030553" y="1266925"/>
                  <a:pt x="10104507" y="1592742"/>
                </a:cubicBezTo>
                <a:lnTo>
                  <a:pt x="10104507" y="1592742"/>
                </a:lnTo>
                <a:cubicBezTo>
                  <a:pt x="10056105" y="1689042"/>
                  <a:pt x="10152838" y="2190927"/>
                  <a:pt x="10104507" y="2275346"/>
                </a:cubicBezTo>
                <a:lnTo>
                  <a:pt x="10104507" y="2275337"/>
                </a:lnTo>
                <a:cubicBezTo>
                  <a:pt x="10137032" y="2536861"/>
                  <a:pt x="9900612" y="2727303"/>
                  <a:pt x="9649429" y="2730415"/>
                </a:cubicBezTo>
                <a:cubicBezTo>
                  <a:pt x="9012831" y="2777862"/>
                  <a:pt x="5565638" y="2738847"/>
                  <a:pt x="4210211" y="2730415"/>
                </a:cubicBezTo>
                <a:cubicBezTo>
                  <a:pt x="3883684" y="2766447"/>
                  <a:pt x="3185699" y="2976562"/>
                  <a:pt x="2947182" y="3071717"/>
                </a:cubicBezTo>
                <a:cubicBezTo>
                  <a:pt x="2351519" y="2948785"/>
                  <a:pt x="2257965" y="2957422"/>
                  <a:pt x="1684085" y="2730415"/>
                </a:cubicBezTo>
                <a:cubicBezTo>
                  <a:pt x="1179241" y="2817264"/>
                  <a:pt x="906310" y="2716706"/>
                  <a:pt x="455078" y="2730415"/>
                </a:cubicBezTo>
                <a:cubicBezTo>
                  <a:pt x="166086" y="2751531"/>
                  <a:pt x="6763" y="2544995"/>
                  <a:pt x="0" y="2275337"/>
                </a:cubicBezTo>
                <a:lnTo>
                  <a:pt x="0" y="2275346"/>
                </a:lnTo>
                <a:cubicBezTo>
                  <a:pt x="-41491" y="2057585"/>
                  <a:pt x="-49203" y="1736411"/>
                  <a:pt x="0" y="1592742"/>
                </a:cubicBezTo>
                <a:lnTo>
                  <a:pt x="0" y="1592742"/>
                </a:lnTo>
                <a:cubicBezTo>
                  <a:pt x="-64967" y="1350433"/>
                  <a:pt x="16759" y="768544"/>
                  <a:pt x="0" y="455078"/>
                </a:cubicBezTo>
                <a:close/>
              </a:path>
              <a:path w="10104507" h="2730415" stroke="0" extrusionOk="0">
                <a:moveTo>
                  <a:pt x="0" y="455078"/>
                </a:moveTo>
                <a:cubicBezTo>
                  <a:pt x="-13867" y="195192"/>
                  <a:pt x="165705" y="14277"/>
                  <a:pt x="455078" y="0"/>
                </a:cubicBezTo>
                <a:cubicBezTo>
                  <a:pt x="992475" y="57725"/>
                  <a:pt x="1100783" y="-8033"/>
                  <a:pt x="1684085" y="0"/>
                </a:cubicBezTo>
                <a:lnTo>
                  <a:pt x="1684085" y="0"/>
                </a:lnTo>
                <a:cubicBezTo>
                  <a:pt x="2684215" y="-134600"/>
                  <a:pt x="3801316" y="157196"/>
                  <a:pt x="4210211" y="0"/>
                </a:cubicBezTo>
                <a:cubicBezTo>
                  <a:pt x="6658610" y="-20187"/>
                  <a:pt x="8605706" y="-152480"/>
                  <a:pt x="9649429" y="0"/>
                </a:cubicBezTo>
                <a:cubicBezTo>
                  <a:pt x="9923265" y="2670"/>
                  <a:pt x="10114087" y="184030"/>
                  <a:pt x="10104507" y="455078"/>
                </a:cubicBezTo>
                <a:cubicBezTo>
                  <a:pt x="10053611" y="846927"/>
                  <a:pt x="10124014" y="1457711"/>
                  <a:pt x="10104507" y="1592742"/>
                </a:cubicBezTo>
                <a:lnTo>
                  <a:pt x="10104507" y="1592742"/>
                </a:lnTo>
                <a:cubicBezTo>
                  <a:pt x="10116933" y="1854383"/>
                  <a:pt x="10052913" y="2015749"/>
                  <a:pt x="10104507" y="2275346"/>
                </a:cubicBezTo>
                <a:lnTo>
                  <a:pt x="10104507" y="2275337"/>
                </a:lnTo>
                <a:cubicBezTo>
                  <a:pt x="10113517" y="2531714"/>
                  <a:pt x="9924251" y="2736063"/>
                  <a:pt x="9649429" y="2730415"/>
                </a:cubicBezTo>
                <a:cubicBezTo>
                  <a:pt x="8575178" y="2892612"/>
                  <a:pt x="6792016" y="2802577"/>
                  <a:pt x="4210211" y="2730415"/>
                </a:cubicBezTo>
                <a:cubicBezTo>
                  <a:pt x="4028790" y="2766156"/>
                  <a:pt x="3222205" y="3114234"/>
                  <a:pt x="2947182" y="3071717"/>
                </a:cubicBezTo>
                <a:cubicBezTo>
                  <a:pt x="2442471" y="3049441"/>
                  <a:pt x="2302482" y="2876288"/>
                  <a:pt x="1684085" y="2730415"/>
                </a:cubicBezTo>
                <a:cubicBezTo>
                  <a:pt x="1307637" y="2725566"/>
                  <a:pt x="817181" y="2656606"/>
                  <a:pt x="455078" y="2730415"/>
                </a:cubicBezTo>
                <a:cubicBezTo>
                  <a:pt x="172659" y="2735520"/>
                  <a:pt x="-25741" y="2508909"/>
                  <a:pt x="0" y="2275337"/>
                </a:cubicBezTo>
                <a:lnTo>
                  <a:pt x="0" y="2275346"/>
                </a:lnTo>
                <a:cubicBezTo>
                  <a:pt x="54945" y="2121965"/>
                  <a:pt x="8864" y="1793415"/>
                  <a:pt x="0" y="1592742"/>
                </a:cubicBezTo>
                <a:lnTo>
                  <a:pt x="0" y="1592742"/>
                </a:lnTo>
                <a:cubicBezTo>
                  <a:pt x="50475" y="1425656"/>
                  <a:pt x="-66441" y="1005959"/>
                  <a:pt x="0" y="4550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76151"/>
            </a:schemeClr>
          </a:solidFill>
          <a:ln w="635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6C0245F-C1E8-4C95-6923-1786BB144E82}"/>
              </a:ext>
            </a:extLst>
          </p:cNvPr>
          <p:cNvSpPr txBox="1"/>
          <p:nvPr/>
        </p:nvSpPr>
        <p:spPr>
          <a:xfrm>
            <a:off x="1328859" y="2818916"/>
            <a:ext cx="8953016" cy="1815882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68096">
              <a:spcAft>
                <a:spcPts val="600"/>
              </a:spcAft>
            </a:pPr>
            <a:r>
              <a:rPr lang="en-GB" sz="2800" kern="1200">
                <a:latin typeface="Trebuchet MS"/>
                <a:ea typeface="+mn-ea"/>
                <a:cs typeface="+mn-cs"/>
              </a:rPr>
              <a:t>"The entire session was excellent – worth getting up at 4am in California in the States for. I was worried about staying awake and no issue with that. It was engaging and so useful!"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157593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9317-FBBF-9895-D7F2-78C78759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Feedback example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89BE19-DE1E-5FD0-3D92-9C7A5F769AB8}"/>
              </a:ext>
            </a:extLst>
          </p:cNvPr>
          <p:cNvSpPr txBox="1">
            <a:spLocks/>
          </p:cNvSpPr>
          <p:nvPr/>
        </p:nvSpPr>
        <p:spPr>
          <a:xfrm>
            <a:off x="844126" y="1536077"/>
            <a:ext cx="8877521" cy="48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768096">
              <a:spcBef>
                <a:spcPts val="840"/>
              </a:spcBef>
              <a:buFont typeface="Arial" panose="020B0604020202020204" pitchFamily="34" charset="0"/>
              <a:buNone/>
            </a:pPr>
            <a:r>
              <a:rPr lang="en-GB"/>
              <a:t>What aspect of the session was most useful to you?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CCAAFF1-7B54-DE05-37D1-47CF32EA9EDE}"/>
              </a:ext>
            </a:extLst>
          </p:cNvPr>
          <p:cNvSpPr/>
          <p:nvPr/>
        </p:nvSpPr>
        <p:spPr>
          <a:xfrm>
            <a:off x="841691" y="2219331"/>
            <a:ext cx="10705355" cy="4181492"/>
          </a:xfrm>
          <a:custGeom>
            <a:avLst/>
            <a:gdLst>
              <a:gd name="connsiteX0" fmla="*/ 0 w 10705355"/>
              <a:gd name="connsiteY0" fmla="*/ 696929 h 4181492"/>
              <a:gd name="connsiteX1" fmla="*/ 696929 w 10705355"/>
              <a:gd name="connsiteY1" fmla="*/ 0 h 4181492"/>
              <a:gd name="connsiteX2" fmla="*/ 1784226 w 10705355"/>
              <a:gd name="connsiteY2" fmla="*/ 0 h 4181492"/>
              <a:gd name="connsiteX3" fmla="*/ 1784226 w 10705355"/>
              <a:gd name="connsiteY3" fmla="*/ 0 h 4181492"/>
              <a:gd name="connsiteX4" fmla="*/ 4460565 w 10705355"/>
              <a:gd name="connsiteY4" fmla="*/ 0 h 4181492"/>
              <a:gd name="connsiteX5" fmla="*/ 10008426 w 10705355"/>
              <a:gd name="connsiteY5" fmla="*/ 0 h 4181492"/>
              <a:gd name="connsiteX6" fmla="*/ 10705355 w 10705355"/>
              <a:gd name="connsiteY6" fmla="*/ 696929 h 4181492"/>
              <a:gd name="connsiteX7" fmla="*/ 10705355 w 10705355"/>
              <a:gd name="connsiteY7" fmla="*/ 2439204 h 4181492"/>
              <a:gd name="connsiteX8" fmla="*/ 10705355 w 10705355"/>
              <a:gd name="connsiteY8" fmla="*/ 2439204 h 4181492"/>
              <a:gd name="connsiteX9" fmla="*/ 10705355 w 10705355"/>
              <a:gd name="connsiteY9" fmla="*/ 3484577 h 4181492"/>
              <a:gd name="connsiteX10" fmla="*/ 10705355 w 10705355"/>
              <a:gd name="connsiteY10" fmla="*/ 3484563 h 4181492"/>
              <a:gd name="connsiteX11" fmla="*/ 10008426 w 10705355"/>
              <a:gd name="connsiteY11" fmla="*/ 4181492 h 4181492"/>
              <a:gd name="connsiteX12" fmla="*/ 4460565 w 10705355"/>
              <a:gd name="connsiteY12" fmla="*/ 4181492 h 4181492"/>
              <a:gd name="connsiteX13" fmla="*/ 3122431 w 10705355"/>
              <a:gd name="connsiteY13" fmla="*/ 4704179 h 4181492"/>
              <a:gd name="connsiteX14" fmla="*/ 1784226 w 10705355"/>
              <a:gd name="connsiteY14" fmla="*/ 4181492 h 4181492"/>
              <a:gd name="connsiteX15" fmla="*/ 696929 w 10705355"/>
              <a:gd name="connsiteY15" fmla="*/ 4181492 h 4181492"/>
              <a:gd name="connsiteX16" fmla="*/ 0 w 10705355"/>
              <a:gd name="connsiteY16" fmla="*/ 3484563 h 4181492"/>
              <a:gd name="connsiteX17" fmla="*/ 0 w 10705355"/>
              <a:gd name="connsiteY17" fmla="*/ 3484577 h 4181492"/>
              <a:gd name="connsiteX18" fmla="*/ 0 w 10705355"/>
              <a:gd name="connsiteY18" fmla="*/ 2439204 h 4181492"/>
              <a:gd name="connsiteX19" fmla="*/ 0 w 10705355"/>
              <a:gd name="connsiteY19" fmla="*/ 2439204 h 4181492"/>
              <a:gd name="connsiteX20" fmla="*/ 0 w 10705355"/>
              <a:gd name="connsiteY20" fmla="*/ 696929 h 4181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705355" h="4181492" fill="none" extrusionOk="0">
                <a:moveTo>
                  <a:pt x="0" y="696929"/>
                </a:moveTo>
                <a:cubicBezTo>
                  <a:pt x="-16961" y="338953"/>
                  <a:pt x="269197" y="2284"/>
                  <a:pt x="696929" y="0"/>
                </a:cubicBezTo>
                <a:cubicBezTo>
                  <a:pt x="809452" y="-80570"/>
                  <a:pt x="1499027" y="89396"/>
                  <a:pt x="1784226" y="0"/>
                </a:cubicBezTo>
                <a:lnTo>
                  <a:pt x="1784226" y="0"/>
                </a:lnTo>
                <a:cubicBezTo>
                  <a:pt x="2855026" y="89514"/>
                  <a:pt x="3616101" y="-11053"/>
                  <a:pt x="4460565" y="0"/>
                </a:cubicBezTo>
                <a:cubicBezTo>
                  <a:pt x="5909403" y="-119236"/>
                  <a:pt x="8173755" y="89530"/>
                  <a:pt x="10008426" y="0"/>
                </a:cubicBezTo>
                <a:cubicBezTo>
                  <a:pt x="10387032" y="12640"/>
                  <a:pt x="10696523" y="300307"/>
                  <a:pt x="10705355" y="696929"/>
                </a:cubicBezTo>
                <a:cubicBezTo>
                  <a:pt x="10698705" y="1458091"/>
                  <a:pt x="10791591" y="2073094"/>
                  <a:pt x="10705355" y="2439204"/>
                </a:cubicBezTo>
                <a:lnTo>
                  <a:pt x="10705355" y="2439204"/>
                </a:lnTo>
                <a:cubicBezTo>
                  <a:pt x="10773586" y="2741582"/>
                  <a:pt x="10612779" y="3372607"/>
                  <a:pt x="10705355" y="3484577"/>
                </a:cubicBezTo>
                <a:cubicBezTo>
                  <a:pt x="10705355" y="3484575"/>
                  <a:pt x="10705356" y="3484569"/>
                  <a:pt x="10705355" y="3484563"/>
                </a:cubicBezTo>
                <a:cubicBezTo>
                  <a:pt x="10722560" y="3856543"/>
                  <a:pt x="10428799" y="4119910"/>
                  <a:pt x="10008426" y="4181492"/>
                </a:cubicBezTo>
                <a:cubicBezTo>
                  <a:pt x="7723171" y="4201061"/>
                  <a:pt x="5731154" y="4313614"/>
                  <a:pt x="4460565" y="4181492"/>
                </a:cubicBezTo>
                <a:cubicBezTo>
                  <a:pt x="4069022" y="4357258"/>
                  <a:pt x="3645844" y="4504575"/>
                  <a:pt x="3122431" y="4704179"/>
                </a:cubicBezTo>
                <a:cubicBezTo>
                  <a:pt x="2784831" y="4491398"/>
                  <a:pt x="1994647" y="4168701"/>
                  <a:pt x="1784226" y="4181492"/>
                </a:cubicBezTo>
                <a:cubicBezTo>
                  <a:pt x="1620907" y="4175619"/>
                  <a:pt x="1124387" y="4219108"/>
                  <a:pt x="696929" y="4181492"/>
                </a:cubicBezTo>
                <a:cubicBezTo>
                  <a:pt x="327814" y="4181994"/>
                  <a:pt x="11690" y="3881579"/>
                  <a:pt x="0" y="3484563"/>
                </a:cubicBezTo>
                <a:cubicBezTo>
                  <a:pt x="-1" y="3484566"/>
                  <a:pt x="1" y="3484576"/>
                  <a:pt x="0" y="3484577"/>
                </a:cubicBezTo>
                <a:cubicBezTo>
                  <a:pt x="-51583" y="3044150"/>
                  <a:pt x="-54256" y="2864605"/>
                  <a:pt x="0" y="2439204"/>
                </a:cubicBezTo>
                <a:lnTo>
                  <a:pt x="0" y="2439204"/>
                </a:lnTo>
                <a:cubicBezTo>
                  <a:pt x="-129260" y="1998619"/>
                  <a:pt x="-147012" y="1018229"/>
                  <a:pt x="0" y="696929"/>
                </a:cubicBezTo>
                <a:close/>
              </a:path>
              <a:path w="10705355" h="4181492" stroke="0" extrusionOk="0">
                <a:moveTo>
                  <a:pt x="0" y="696929"/>
                </a:moveTo>
                <a:cubicBezTo>
                  <a:pt x="-61111" y="274331"/>
                  <a:pt x="246876" y="24452"/>
                  <a:pt x="696929" y="0"/>
                </a:cubicBezTo>
                <a:cubicBezTo>
                  <a:pt x="1185872" y="-78366"/>
                  <a:pt x="1529312" y="13738"/>
                  <a:pt x="1784226" y="0"/>
                </a:cubicBezTo>
                <a:lnTo>
                  <a:pt x="1784226" y="0"/>
                </a:lnTo>
                <a:cubicBezTo>
                  <a:pt x="2233751" y="-134600"/>
                  <a:pt x="3411258" y="157196"/>
                  <a:pt x="4460565" y="0"/>
                </a:cubicBezTo>
                <a:cubicBezTo>
                  <a:pt x="7130424" y="-20187"/>
                  <a:pt x="8920660" y="-152480"/>
                  <a:pt x="10008426" y="0"/>
                </a:cubicBezTo>
                <a:cubicBezTo>
                  <a:pt x="10403200" y="1171"/>
                  <a:pt x="10720176" y="281525"/>
                  <a:pt x="10705355" y="696929"/>
                </a:cubicBezTo>
                <a:cubicBezTo>
                  <a:pt x="10679135" y="1126118"/>
                  <a:pt x="10613752" y="2160728"/>
                  <a:pt x="10705355" y="2439204"/>
                </a:cubicBezTo>
                <a:lnTo>
                  <a:pt x="10705355" y="2439204"/>
                </a:lnTo>
                <a:cubicBezTo>
                  <a:pt x="10778301" y="2697255"/>
                  <a:pt x="10730369" y="3306202"/>
                  <a:pt x="10705355" y="3484577"/>
                </a:cubicBezTo>
                <a:cubicBezTo>
                  <a:pt x="10705355" y="3484570"/>
                  <a:pt x="10705355" y="3484568"/>
                  <a:pt x="10705355" y="3484563"/>
                </a:cubicBezTo>
                <a:cubicBezTo>
                  <a:pt x="10680162" y="3865391"/>
                  <a:pt x="10434759" y="4215374"/>
                  <a:pt x="10008426" y="4181492"/>
                </a:cubicBezTo>
                <a:cubicBezTo>
                  <a:pt x="8289313" y="4050538"/>
                  <a:pt x="5272713" y="4137918"/>
                  <a:pt x="4460565" y="4181492"/>
                </a:cubicBezTo>
                <a:cubicBezTo>
                  <a:pt x="3844361" y="4378430"/>
                  <a:pt x="3375899" y="4491298"/>
                  <a:pt x="3122431" y="4704179"/>
                </a:cubicBezTo>
                <a:cubicBezTo>
                  <a:pt x="2835296" y="4612172"/>
                  <a:pt x="2217770" y="4483974"/>
                  <a:pt x="1784226" y="4181492"/>
                </a:cubicBezTo>
                <a:cubicBezTo>
                  <a:pt x="1663611" y="4184520"/>
                  <a:pt x="1108303" y="4216828"/>
                  <a:pt x="696929" y="4181492"/>
                </a:cubicBezTo>
                <a:cubicBezTo>
                  <a:pt x="277778" y="4179061"/>
                  <a:pt x="-32615" y="3802982"/>
                  <a:pt x="0" y="3484563"/>
                </a:cubicBezTo>
                <a:cubicBezTo>
                  <a:pt x="0" y="3484570"/>
                  <a:pt x="1" y="3484575"/>
                  <a:pt x="0" y="3484577"/>
                </a:cubicBezTo>
                <a:cubicBezTo>
                  <a:pt x="-46636" y="3336549"/>
                  <a:pt x="-13513" y="2724527"/>
                  <a:pt x="0" y="2439204"/>
                </a:cubicBezTo>
                <a:lnTo>
                  <a:pt x="0" y="2439204"/>
                </a:lnTo>
                <a:cubicBezTo>
                  <a:pt x="-113817" y="1732441"/>
                  <a:pt x="-38085" y="1155030"/>
                  <a:pt x="0" y="69692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Round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9DF6F0-BBBB-AECF-9AE7-D5F7E7C59102}"/>
              </a:ext>
            </a:extLst>
          </p:cNvPr>
          <p:cNvSpPr txBox="1"/>
          <p:nvPr/>
        </p:nvSpPr>
        <p:spPr>
          <a:xfrm>
            <a:off x="1283254" y="2587124"/>
            <a:ext cx="9950394" cy="40472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68096">
              <a:spcAft>
                <a:spcPts val="600"/>
              </a:spcAft>
            </a:pPr>
            <a:r>
              <a:rPr lang="en-GB" sz="2800"/>
              <a:t>"I'm returning to education after 10+ years and have been a bit lost regarding research, the session really cleared up some fuzzy areas regarding what can be considered 'research' (especially within a creative field). The use of Mural to present was inspired, and I will definitely be using this is my own work going forward! All information was shared in a clear and concise way, and the interactive elements were relevant. Librarians are the best, thank</a:t>
            </a:r>
            <a:r>
              <a:rPr lang="en-GB" sz="2800" kern="1200">
                <a:latin typeface="+mn-lt"/>
                <a:ea typeface="+mn-ea"/>
                <a:cs typeface="+mn-cs"/>
              </a:rPr>
              <a:t> you!"</a:t>
            </a:r>
            <a:endParaRPr lang="en-US" sz="2800"/>
          </a:p>
          <a:p>
            <a:pPr algn="l">
              <a:spcAft>
                <a:spcPts val="600"/>
              </a:spcAft>
            </a:pP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259042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121">
            <a:extLst>
              <a:ext uri="{FF2B5EF4-FFF2-40B4-BE49-F238E27FC236}">
                <a16:creationId xmlns:a16="http://schemas.microsoft.com/office/drawing/2014/main" id="{511BE9B1-D8E9-669E-2460-DA2F78DCC5C3}"/>
              </a:ext>
            </a:extLst>
          </p:cNvPr>
          <p:cNvSpPr txBox="1"/>
          <p:nvPr/>
        </p:nvSpPr>
        <p:spPr>
          <a:xfrm>
            <a:off x="568411" y="1203158"/>
            <a:ext cx="417081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dirty="0"/>
              <a:t>Summary of replies...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D63DF85-06F4-3263-5AD1-CC15DCC51A6A}"/>
              </a:ext>
            </a:extLst>
          </p:cNvPr>
          <p:cNvSpPr txBox="1"/>
          <p:nvPr/>
        </p:nvSpPr>
        <p:spPr>
          <a:xfrm>
            <a:off x="568411" y="2897649"/>
            <a:ext cx="388671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/>
              <a:t>Is there anything else you would have liked from the session?</a:t>
            </a:r>
          </a:p>
        </p:txBody>
      </p:sp>
      <p:sp useBgFill="1">
        <p:nvSpPr>
          <p:cNvPr id="111" name="Rectangle 110" hidden="1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7" name="Content Placeholder 104">
            <a:extLst>
              <a:ext uri="{FF2B5EF4-FFF2-40B4-BE49-F238E27FC236}">
                <a16:creationId xmlns:a16="http://schemas.microsoft.com/office/drawing/2014/main" id="{281145B2-107E-C544-4EAA-9424AA51F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1648883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470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Kenneggy, Cornwall, 1988 (colour aquatint), Willis, Lucy / Private Collection / © Lucy Willis. All Rights Reserved 2023 / Bridgeman Images&#10;">
            <a:extLst>
              <a:ext uri="{FF2B5EF4-FFF2-40B4-BE49-F238E27FC236}">
                <a16:creationId xmlns:a16="http://schemas.microsoft.com/office/drawing/2014/main" id="{10251EC5-ECE0-F2A4-AE98-67D9BF357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33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D346C-FADC-69FA-7515-AB3FD78A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dirty="0"/>
              <a:t>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EC064-E6E5-7EE4-BA40-F944C46C6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5036"/>
            <a:ext cx="4611599" cy="43019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Session evolving</a:t>
            </a:r>
          </a:p>
          <a:p>
            <a:r>
              <a:rPr lang="en-GB" dirty="0"/>
              <a:t>Accessibility - neurodivergence</a:t>
            </a:r>
          </a:p>
          <a:p>
            <a:r>
              <a:rPr lang="en-GB" dirty="0"/>
              <a:t>Personal reflections on the research process</a:t>
            </a:r>
          </a:p>
          <a:p>
            <a:r>
              <a:rPr lang="en-GB" dirty="0"/>
              <a:t>Changing information landscape – generative AI</a:t>
            </a:r>
          </a:p>
          <a:p>
            <a:r>
              <a:rPr lang="en-GB" dirty="0"/>
              <a:t>Appreciated and valued session</a:t>
            </a:r>
          </a:p>
        </p:txBody>
      </p:sp>
      <p:sp>
        <p:nvSpPr>
          <p:cNvPr id="5" name="TextBox 4" descr="&#13;&#10;">
            <a:extLst>
              <a:ext uri="{FF2B5EF4-FFF2-40B4-BE49-F238E27FC236}">
                <a16:creationId xmlns:a16="http://schemas.microsoft.com/office/drawing/2014/main" id="{46A9E414-B571-60F9-7D89-F29BD0424347}"/>
              </a:ext>
            </a:extLst>
          </p:cNvPr>
          <p:cNvSpPr txBox="1"/>
          <p:nvPr/>
        </p:nvSpPr>
        <p:spPr>
          <a:xfrm>
            <a:off x="6534398" y="6323457"/>
            <a:ext cx="565922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  <a:latin typeface="Helvetica"/>
                <a:cs typeface="Helvetica"/>
              </a:rPr>
              <a:t>Kenneggy</a:t>
            </a:r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, Cornwall, 1988 (</a:t>
            </a:r>
            <a:r>
              <a:rPr lang="en-US" sz="1100" dirty="0" err="1">
                <a:solidFill>
                  <a:schemeClr val="bg1"/>
                </a:solidFill>
                <a:latin typeface="Helvetica"/>
                <a:cs typeface="Helvetica"/>
              </a:rPr>
              <a:t>colour</a:t>
            </a:r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 aquatint), Willis, Lucy / Private Collection / © Lucy Willis. All Rights Reserved 2023 / Bridgeman Images</a:t>
            </a:r>
          </a:p>
        </p:txBody>
      </p:sp>
    </p:spTree>
    <p:extLst>
      <p:ext uri="{BB962C8B-B14F-4D97-AF65-F5344CB8AC3E}">
        <p14:creationId xmlns:p14="http://schemas.microsoft.com/office/powerpoint/2010/main" val="2980564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entimental Ideas (oil on canvas), Brook, Alexander (1898-1980) / Huntington Library, Art Museum, and Botanical Gardens, San Marino, CA, USA / © Huntington Art Collections / © Huntington Library, Art Museum, and Botanical Gardens / Bridgeman Images&#10;">
            <a:extLst>
              <a:ext uri="{FF2B5EF4-FFF2-40B4-BE49-F238E27FC236}">
                <a16:creationId xmlns:a16="http://schemas.microsoft.com/office/drawing/2014/main" id="{13E5F5EA-CE6B-DFA0-0E08-9EF73EC19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9" r="8824"/>
          <a:stretch/>
        </p:blipFill>
        <p:spPr>
          <a:xfrm>
            <a:off x="359435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A6DDE6-FC4C-C4DF-8B9A-7F0D804D9D10}"/>
              </a:ext>
            </a:extLst>
          </p:cNvPr>
          <p:cNvSpPr txBox="1"/>
          <p:nvPr/>
        </p:nvSpPr>
        <p:spPr>
          <a:xfrm>
            <a:off x="357797" y="5911614"/>
            <a:ext cx="3960743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/>
                <a:cs typeface="Helvetica"/>
              </a:rPr>
              <a:t>Sentimental Ideas (oil on canvas), Brook, Alexander (1898-1980) / Huntington Library, Art Museum, and Botanical Gardens, San Marino, CA, USA / © Huntington Art Collections / © Huntington Library, Art Museum, and Botanical Gardens / Bridgeman Images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ED2A3-0A25-C883-4BB6-0C871584C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7901" y="514709"/>
            <a:ext cx="3932237" cy="751936"/>
          </a:xfrm>
        </p:spPr>
        <p:txBody>
          <a:bodyPr anchor="b">
            <a:normAutofit/>
          </a:bodyPr>
          <a:lstStyle/>
          <a:p>
            <a:r>
              <a:rPr lang="en-GB" sz="4400"/>
              <a:t>The future...?</a:t>
            </a:r>
          </a:p>
        </p:txBody>
      </p:sp>
      <p:sp>
        <p:nvSpPr>
          <p:cNvPr id="561" name="TextBox 560">
            <a:extLst>
              <a:ext uri="{FF2B5EF4-FFF2-40B4-BE49-F238E27FC236}">
                <a16:creationId xmlns:a16="http://schemas.microsoft.com/office/drawing/2014/main" id="{0C28DFCD-5865-171C-1ACC-CF3491CCC114}"/>
              </a:ext>
            </a:extLst>
          </p:cNvPr>
          <p:cNvSpPr txBox="1"/>
          <p:nvPr/>
        </p:nvSpPr>
        <p:spPr>
          <a:xfrm>
            <a:off x="5227608" y="1547003"/>
            <a:ext cx="6581955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800">
                <a:latin typeface="Trebuchet MS"/>
                <a:cs typeface="Arial"/>
              </a:rPr>
              <a:t>Develop asynchronous content </a:t>
            </a:r>
            <a:r>
              <a:rPr lang="en-US" sz="2800">
                <a:latin typeface="Trebuchet MS"/>
                <a:cs typeface="Arial"/>
              </a:rPr>
              <a:t>​</a:t>
            </a:r>
            <a:endParaRPr lang="en-US" sz="2800"/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Trebuchet MS"/>
                <a:cs typeface="Arial"/>
              </a:rPr>
              <a:t>Liaise with academics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Trebuchet MS"/>
                <a:cs typeface="Arial"/>
              </a:rPr>
              <a:t>Explore relationship between research (IL/DL) and Practice Research </a:t>
            </a:r>
            <a:r>
              <a:rPr lang="en-US" sz="2800">
                <a:latin typeface="Trebuchet MS"/>
                <a:cs typeface="Arial"/>
              </a:rPr>
              <a:t>​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Trebuchet MS"/>
                <a:cs typeface="Arial"/>
              </a:rPr>
              <a:t>Develop a secondary session </a:t>
            </a:r>
            <a:r>
              <a:rPr lang="en-US" sz="2800">
                <a:latin typeface="Trebuchet MS"/>
                <a:cs typeface="Arial"/>
              </a:rPr>
              <a:t>​(alternate </a:t>
            </a:r>
            <a:r>
              <a:rPr lang="en-GB" sz="2800">
                <a:latin typeface="Trebuchet MS"/>
                <a:cs typeface="Arial"/>
              </a:rPr>
              <a:t>modes of delivery)</a:t>
            </a:r>
            <a:endParaRPr lang="en-US" sz="2800">
              <a:latin typeface="Trebuchet MS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Trebuchet MS"/>
                <a:cs typeface="Arial"/>
              </a:rPr>
              <a:t>Include employability attributes for the creative industries</a:t>
            </a:r>
            <a:r>
              <a:rPr lang="en-US" sz="2800">
                <a:latin typeface="Trebuchet MS"/>
                <a:cs typeface="Arial"/>
              </a:rPr>
              <a:t> </a:t>
            </a:r>
            <a:endParaRPr lang="en-GB" sz="2800">
              <a:latin typeface="Trebuchet MS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GB" sz="2800">
                <a:latin typeface="Trebuchet MS"/>
                <a:cs typeface="Arial"/>
              </a:rPr>
              <a:t>Consider development for STEM subjects (Exeter courses)</a:t>
            </a:r>
            <a:r>
              <a:rPr lang="en-US" sz="2800">
                <a:latin typeface="Trebuchet MS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75111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390C1-1C28-77DF-E8D5-C2AD29F2E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118" y="240207"/>
            <a:ext cx="10515600" cy="1325563"/>
          </a:xfrm>
        </p:spPr>
        <p:txBody>
          <a:bodyPr/>
          <a:lstStyle/>
          <a:p>
            <a:r>
              <a:rPr lang="en-GB"/>
              <a:t>Contact us...</a:t>
            </a:r>
          </a:p>
        </p:txBody>
      </p:sp>
      <p:pic>
        <p:nvPicPr>
          <p:cNvPr id="6" name="Picture 6" descr="Photo headshot of Rosie Enys">
            <a:extLst>
              <a:ext uri="{FF2B5EF4-FFF2-40B4-BE49-F238E27FC236}">
                <a16:creationId xmlns:a16="http://schemas.microsoft.com/office/drawing/2014/main" id="{3F17F917-A0DE-1E8A-6A46-AABAE433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367" y="1382842"/>
            <a:ext cx="1631430" cy="169388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E404C-A5F5-FF96-3121-7D86A5A42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136" y="1738181"/>
            <a:ext cx="5658288" cy="97855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GB"/>
              <a:t>Rosie </a:t>
            </a:r>
            <a:r>
              <a:rPr lang="en-GB" err="1"/>
              <a:t>Enys</a:t>
            </a:r>
            <a:r>
              <a:rPr lang="en-GB"/>
              <a:t> </a:t>
            </a:r>
            <a:endParaRPr lang="en-US"/>
          </a:p>
          <a:p>
            <a:pPr marL="0" indent="0">
              <a:buNone/>
            </a:pPr>
            <a:r>
              <a:rPr lang="en-GB">
                <a:hlinkClick r:id="rId4"/>
              </a:rPr>
              <a:t>rosie.enys@fxplus.ac.uk</a:t>
            </a:r>
            <a:endParaRPr lang="en-US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 algn="ctr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5" descr="Photo headshot of Victoria Rees">
            <a:extLst>
              <a:ext uri="{FF2B5EF4-FFF2-40B4-BE49-F238E27FC236}">
                <a16:creationId xmlns:a16="http://schemas.microsoft.com/office/drawing/2014/main" id="{2104DEC3-15F9-76E5-6F2E-EAA44FD7A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68" y="3069672"/>
            <a:ext cx="1631431" cy="17804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7EEAA-1500-06E1-D27F-491A6A05CBC7}"/>
              </a:ext>
            </a:extLst>
          </p:cNvPr>
          <p:cNvSpPr txBox="1"/>
          <p:nvPr/>
        </p:nvSpPr>
        <p:spPr>
          <a:xfrm>
            <a:off x="3210393" y="3478966"/>
            <a:ext cx="536647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Victoria Rees </a:t>
            </a:r>
            <a:r>
              <a:rPr lang="en-GB" sz="2800">
                <a:solidFill>
                  <a:srgbClr val="0563C1"/>
                </a:solidFill>
                <a:hlinkClick r:id="rId6"/>
              </a:rPr>
              <a:t>ReesV5@cardiff.ac.uk</a:t>
            </a:r>
            <a:endParaRPr lang="en-US"/>
          </a:p>
        </p:txBody>
      </p:sp>
      <p:pic>
        <p:nvPicPr>
          <p:cNvPr id="4" name="Picture 4" descr="Photo headshot of Catherine Worrall">
            <a:extLst>
              <a:ext uri="{FF2B5EF4-FFF2-40B4-BE49-F238E27FC236}">
                <a16:creationId xmlns:a16="http://schemas.microsoft.com/office/drawing/2014/main" id="{BD47B50E-EEBE-6012-D337-0A464A8EFF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68" y="4710410"/>
            <a:ext cx="1631430" cy="1921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15E85C-E444-D717-387D-749AB266F2F5}"/>
              </a:ext>
            </a:extLst>
          </p:cNvPr>
          <p:cNvSpPr txBox="1"/>
          <p:nvPr/>
        </p:nvSpPr>
        <p:spPr>
          <a:xfrm>
            <a:off x="3216639" y="5190344"/>
            <a:ext cx="719028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/>
              <a:t>Catherine Worrall</a:t>
            </a:r>
            <a:endParaRPr lang="en-US"/>
          </a:p>
          <a:p>
            <a:r>
              <a:rPr lang="en-GB" sz="2800">
                <a:solidFill>
                  <a:srgbClr val="0563C1"/>
                </a:solidFill>
                <a:hlinkClick r:id="rId8"/>
              </a:rPr>
              <a:t>catherine.worrall@fxplus.ac.uk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D0E8F-E019-6B3A-01A1-18E8C4CD6CAF}"/>
              </a:ext>
            </a:extLst>
          </p:cNvPr>
          <p:cNvSpPr txBox="1"/>
          <p:nvPr/>
        </p:nvSpPr>
        <p:spPr>
          <a:xfrm>
            <a:off x="8880424" y="6144451"/>
            <a:ext cx="336331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100" dirty="0">
                <a:latin typeface="Helvetica" pitchFamily="2" charset="0"/>
              </a:rPr>
              <a:t>The Yellow Books, 1887 (oil on canvas), Gogh, Vincent van (1853-90) / Private Collection / Bridgeman Images</a:t>
            </a:r>
            <a:endParaRPr lang="en-US" sz="11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320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3D295-57BD-3E5E-A1FA-CD4B0AAA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Context: a research disconnect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1A9C105-9FB2-04B7-3973-6F4C5D023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3135" y="2128317"/>
            <a:ext cx="6597925" cy="36390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Creation and delivery of a session </a:t>
            </a:r>
            <a:r>
              <a:rPr lang="en-GB" i="1" dirty="0"/>
              <a:t>'Research for Creative Practice'</a:t>
            </a:r>
          </a:p>
          <a:p>
            <a:r>
              <a:rPr lang="en-GB" dirty="0"/>
              <a:t>For students at Falmouth University</a:t>
            </a:r>
          </a:p>
          <a:p>
            <a:r>
              <a:rPr lang="en-GB" dirty="0"/>
              <a:t>Disconnect between 'research' and practice-based assignments</a:t>
            </a:r>
          </a:p>
          <a:p>
            <a:r>
              <a:rPr lang="en-GB" dirty="0"/>
              <a:t>Discomfort in library spaces, both physical and digital</a:t>
            </a:r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BDC573F0-D222-6E4A-7028-4B9EFF8B60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18205" y="5943658"/>
            <a:ext cx="4278382" cy="697810"/>
          </a:xfr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FB1FDFB-FF1D-8C5B-9BC2-096152137395}"/>
              </a:ext>
            </a:extLst>
          </p:cNvPr>
          <p:cNvGrpSpPr/>
          <p:nvPr/>
        </p:nvGrpSpPr>
        <p:grpSpPr>
          <a:xfrm>
            <a:off x="839856" y="1532176"/>
            <a:ext cx="3855329" cy="5102311"/>
            <a:chOff x="757030" y="1465163"/>
            <a:chExt cx="3993874" cy="5362083"/>
          </a:xfrm>
        </p:grpSpPr>
        <p:pic>
          <p:nvPicPr>
            <p:cNvPr id="24" name="Picture 24" descr="Do Not Disturb, 2010 (oil on linen), Campbell, Rebecca / Private Collection / © Rebecca Campbell. All Rights Reserved 2023 / Bridgeman Images&#10;">
              <a:extLst>
                <a:ext uri="{FF2B5EF4-FFF2-40B4-BE49-F238E27FC236}">
                  <a16:creationId xmlns:a16="http://schemas.microsoft.com/office/drawing/2014/main" id="{78E3376E-DD0D-BF80-CBF7-71EF03238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857" y="1465163"/>
              <a:ext cx="3911047" cy="481391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CF32E7-0148-BBAF-5DF2-9A403E8505CF}"/>
                </a:ext>
              </a:extLst>
            </p:cNvPr>
            <p:cNvSpPr txBox="1"/>
            <p:nvPr/>
          </p:nvSpPr>
          <p:spPr>
            <a:xfrm>
              <a:off x="757030" y="6273248"/>
              <a:ext cx="3985591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00" dirty="0">
                  <a:solidFill>
                    <a:srgbClr val="4D4D4F"/>
                  </a:solidFill>
                  <a:latin typeface="Helvetica"/>
                  <a:cs typeface="Helvetica"/>
                </a:rPr>
                <a:t>Do Not Disturb, 2010 (oil on linen), Campbell, Rebecca / Private Collection / © Rebecca Campbell. All Rights Reserved 2023 / Bridgeman Images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652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EAB03-EB04-D5EA-D88D-4D6BE0E4C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the disconnect?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48A79-05B6-E8CE-844F-1CA9BE5DE0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Library associated with written assignments</a:t>
            </a:r>
          </a:p>
          <a:p>
            <a:r>
              <a:rPr lang="en-GB"/>
              <a:t>Library not a space connected with practice</a:t>
            </a:r>
          </a:p>
          <a:p>
            <a:r>
              <a:rPr lang="en-GB"/>
              <a:t>Unrealised value of research to creative practice</a:t>
            </a:r>
          </a:p>
          <a:p>
            <a:r>
              <a:rPr lang="en-GB"/>
              <a:t>Students not recognising they already research!</a:t>
            </a:r>
          </a:p>
        </p:txBody>
      </p:sp>
      <p:pic>
        <p:nvPicPr>
          <p:cNvPr id="8" name="Picture 8" descr="Arrow to right&#10;&#10;Description automatically generated">
            <a:extLst>
              <a:ext uri="{FF2B5EF4-FFF2-40B4-BE49-F238E27FC236}">
                <a16:creationId xmlns:a16="http://schemas.microsoft.com/office/drawing/2014/main" id="{C520147E-F7B2-E283-8470-1A21D959B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225" y="4086638"/>
            <a:ext cx="1997766" cy="19977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C0C241-963E-7CD0-2C82-C5E8DF4DD533}"/>
              </a:ext>
            </a:extLst>
          </p:cNvPr>
          <p:cNvSpPr txBox="1">
            <a:spLocks/>
          </p:cNvSpPr>
          <p:nvPr/>
        </p:nvSpPr>
        <p:spPr>
          <a:xfrm>
            <a:off x="6954079" y="1555612"/>
            <a:ext cx="4502427" cy="4541838"/>
          </a:xfrm>
          <a:prstGeom prst="rect">
            <a:avLst/>
          </a:prstGeom>
          <a:ln w="57150">
            <a:solidFill>
              <a:srgbClr val="026C7C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r>
              <a:rPr lang="en-GB"/>
              <a:t>Part of a programme of '</a:t>
            </a:r>
            <a:r>
              <a:rPr lang="en-GB" i="1" err="1"/>
              <a:t>Bitesized</a:t>
            </a:r>
            <a:r>
              <a:rPr lang="en-GB" i="1"/>
              <a:t>'</a:t>
            </a:r>
            <a:r>
              <a:rPr lang="en-GB"/>
              <a:t> sessions</a:t>
            </a:r>
          </a:p>
          <a:p>
            <a:r>
              <a:rPr lang="en-GB"/>
              <a:t>Open to all</a:t>
            </a:r>
          </a:p>
          <a:p>
            <a:r>
              <a:rPr lang="en-GB"/>
              <a:t>Delivered online</a:t>
            </a: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2DF5FA04-AF28-FFE3-F449-7FFAFF01B6C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79642" y="3888495"/>
            <a:ext cx="2199367" cy="2193593"/>
          </a:xfrm>
        </p:spPr>
      </p:pic>
    </p:spTree>
    <p:extLst>
      <p:ext uri="{BB962C8B-B14F-4D97-AF65-F5344CB8AC3E}">
        <p14:creationId xmlns:p14="http://schemas.microsoft.com/office/powerpoint/2010/main" val="202035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age of blank Mural whiteboard space">
            <a:extLst>
              <a:ext uri="{FF2B5EF4-FFF2-40B4-BE49-F238E27FC236}">
                <a16:creationId xmlns:a16="http://schemas.microsoft.com/office/drawing/2014/main" id="{2DF37E21-5DC6-E6C7-3E42-CAB0AEB06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1" t="10442" r="12587" b="10944"/>
          <a:stretch/>
        </p:blipFill>
        <p:spPr>
          <a:xfrm>
            <a:off x="753768" y="1236263"/>
            <a:ext cx="8505846" cy="562173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3E3DD15-E018-2B16-9C4E-87D8CC32F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09" y="359352"/>
            <a:ext cx="4471555" cy="1331335"/>
          </a:xfrm>
        </p:spPr>
        <p:txBody>
          <a:bodyPr/>
          <a:lstStyle/>
          <a:p>
            <a:r>
              <a:rPr lang="en-GB"/>
              <a:t>What tool?</a:t>
            </a:r>
          </a:p>
        </p:txBody>
      </p:sp>
      <p:pic>
        <p:nvPicPr>
          <p:cNvPr id="4" name="Picture 4" descr="Logo of Mural&#10;&#10;Description automatically generated">
            <a:extLst>
              <a:ext uri="{FF2B5EF4-FFF2-40B4-BE49-F238E27FC236}">
                <a16:creationId xmlns:a16="http://schemas.microsoft.com/office/drawing/2014/main" id="{B8C6B877-2F98-6ADE-7688-06AE53B0F8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16" b="22741"/>
          <a:stretch/>
        </p:blipFill>
        <p:spPr>
          <a:xfrm rot="5400000">
            <a:off x="7718349" y="3057505"/>
            <a:ext cx="5709208" cy="173055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A87D5-0BCE-BFF0-2236-4C9F0E483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4029" y="2402031"/>
            <a:ext cx="6065323" cy="30415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Online teaching tool embraced during the pandemic</a:t>
            </a:r>
          </a:p>
          <a:p>
            <a:r>
              <a:rPr lang="en-GB"/>
              <a:t>Intuitive digital whiteboard</a:t>
            </a:r>
          </a:p>
          <a:p>
            <a:r>
              <a:rPr lang="en-GB"/>
              <a:t>Visually engaging digital space</a:t>
            </a:r>
          </a:p>
          <a:p>
            <a:r>
              <a:rPr lang="en-GB"/>
              <a:t>Promotes interactivity</a:t>
            </a:r>
          </a:p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433868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0ABD7-AEED-C298-096B-3C121FBC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dirty="0"/>
              <a:t>The Library as an inclusive space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64978-CA7E-ED23-242E-D2A327AC6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679859"/>
            <a:ext cx="5785434" cy="383882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A place to enhance and inspire creativity</a:t>
            </a:r>
            <a:endParaRPr lang="en-US" dirty="0"/>
          </a:p>
          <a:p>
            <a:r>
              <a:rPr lang="en-GB" dirty="0"/>
              <a:t>Creativity and improvisation as transferable skills for research</a:t>
            </a:r>
          </a:p>
          <a:p>
            <a:r>
              <a:rPr lang="en-GB" dirty="0"/>
              <a:t>Exploring and sharing collaboratively</a:t>
            </a:r>
          </a:p>
          <a:p>
            <a:r>
              <a:rPr lang="en-GB" dirty="0"/>
              <a:t>Offered to both online and on-campus students</a:t>
            </a:r>
          </a:p>
          <a:p>
            <a:endParaRPr lang="en-GB" sz="2000" dirty="0"/>
          </a:p>
        </p:txBody>
      </p:sp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Reference, 1991 (oil on canvas), Annett, Jeremy / Private Collection / © Jeremy Annett. All Rights Reserved 2023 / Bridgeman Images&#10;">
            <a:extLst>
              <a:ext uri="{FF2B5EF4-FFF2-40B4-BE49-F238E27FC236}">
                <a16:creationId xmlns:a16="http://schemas.microsoft.com/office/drawing/2014/main" id="{331B176B-B4F2-A879-3D17-C805A91CC2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5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E8EF6-368B-B151-D8A1-15DC47972D7E}"/>
              </a:ext>
            </a:extLst>
          </p:cNvPr>
          <p:cNvSpPr txBox="1"/>
          <p:nvPr/>
        </p:nvSpPr>
        <p:spPr>
          <a:xfrm>
            <a:off x="5867400" y="6397487"/>
            <a:ext cx="61970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4D4D4F"/>
                </a:solidFill>
                <a:latin typeface="Helvetica"/>
                <a:cs typeface="Helvetica"/>
              </a:rPr>
              <a:t>Reference, 1991 (oil on canvas), Annett, Jeremy / Private Collection / © Jeremy Annett. All Rights Reserved 2023 / Bridgeman Images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5294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8257E-FFE8-5B56-271B-4A6EE4C5D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1" y="743585"/>
            <a:ext cx="5324477" cy="1630363"/>
          </a:xfrm>
        </p:spPr>
        <p:txBody>
          <a:bodyPr anchor="b">
            <a:noAutofit/>
          </a:bodyPr>
          <a:lstStyle/>
          <a:p>
            <a:r>
              <a:rPr lang="en-GB"/>
              <a:t>What do we mean by research for creative practice?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B31BE-3F83-C9F9-CDE1-6D80F0F80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3" y="3129281"/>
            <a:ext cx="5324475" cy="3299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Research as IL/DL not Practice Research </a:t>
            </a:r>
          </a:p>
          <a:p>
            <a:r>
              <a:rPr lang="en-GB"/>
              <a:t>Is it just to support the creation of a final piece of work?</a:t>
            </a:r>
          </a:p>
          <a:p>
            <a:r>
              <a:rPr lang="en-GB"/>
              <a:t>Is it more than this?</a:t>
            </a:r>
          </a:p>
          <a:p>
            <a:r>
              <a:rPr lang="en-GB"/>
              <a:t>How do students view it?</a:t>
            </a:r>
          </a:p>
        </p:txBody>
      </p:sp>
      <p:pic>
        <p:nvPicPr>
          <p:cNvPr id="4" name="Picture 4" descr="A picture containing students drawing at easels&#10;&#10;Description automatically generated">
            <a:extLst>
              <a:ext uri="{FF2B5EF4-FFF2-40B4-BE49-F238E27FC236}">
                <a16:creationId xmlns:a16="http://schemas.microsoft.com/office/drawing/2014/main" id="{0C1483A1-AAF3-B490-AF63-9F9ACD948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52" r="17638" b="-2"/>
          <a:stretch/>
        </p:blipFill>
        <p:spPr>
          <a:xfrm>
            <a:off x="5966355" y="1"/>
            <a:ext cx="6225645" cy="6856412"/>
          </a:xfrm>
          <a:custGeom>
            <a:avLst/>
            <a:gdLst/>
            <a:ahLst/>
            <a:cxnLst/>
            <a:rect l="l" t="t" r="r" b="b"/>
            <a:pathLst>
              <a:path w="5620032" h="6856412">
                <a:moveTo>
                  <a:pt x="13187" y="0"/>
                </a:moveTo>
                <a:lnTo>
                  <a:pt x="5620032" y="0"/>
                </a:lnTo>
                <a:lnTo>
                  <a:pt x="5620032" y="6856412"/>
                </a:lnTo>
                <a:lnTo>
                  <a:pt x="0" y="6856412"/>
                </a:lnTo>
                <a:lnTo>
                  <a:pt x="64318" y="6298274"/>
                </a:lnTo>
                <a:cubicBezTo>
                  <a:pt x="203221" y="4970220"/>
                  <a:pt x="240510" y="3632077"/>
                  <a:pt x="97152" y="2276000"/>
                </a:cubicBezTo>
                <a:cubicBezTo>
                  <a:pt x="35713" y="1694824"/>
                  <a:pt x="7455" y="1116942"/>
                  <a:pt x="6154" y="54173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53209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0BA25-F0EA-1211-259A-891774B18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 Session schedule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2A4718D-1227-7EBE-A69A-B0710305E0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1229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1239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9D8CB-8EE6-65FC-22A8-DA771E8F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89" y="232685"/>
            <a:ext cx="5919952" cy="1144171"/>
          </a:xfrm>
        </p:spPr>
        <p:txBody>
          <a:bodyPr/>
          <a:lstStyle/>
          <a:p>
            <a:r>
              <a:rPr lang="en-GB"/>
              <a:t>Session aims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29067A-7BEC-7BBB-06D7-90D09D151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89" y="1376856"/>
            <a:ext cx="5732719" cy="4596196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r>
              <a:rPr lang="en-GB" sz="11200"/>
              <a:t>To help students understand what research can bring to practice</a:t>
            </a:r>
            <a:endParaRPr lang="en-US" sz="11200"/>
          </a:p>
          <a:p>
            <a:pPr>
              <a:lnSpc>
                <a:spcPct val="100000"/>
              </a:lnSpc>
            </a:pPr>
            <a:r>
              <a:rPr lang="en-GB" sz="11200"/>
              <a:t>To share ideas and strategies to support research for creative practice</a:t>
            </a:r>
            <a:endParaRPr lang="en-US" sz="11200"/>
          </a:p>
          <a:p>
            <a:pPr lvl="0">
              <a:lnSpc>
                <a:spcPct val="100000"/>
              </a:lnSpc>
            </a:pPr>
            <a:r>
              <a:rPr lang="en-GB" sz="11200"/>
              <a:t>To encourage confidence and enthusiasm for research</a:t>
            </a:r>
            <a:endParaRPr lang="en-US" sz="11200"/>
          </a:p>
          <a:p>
            <a:pPr lvl="0">
              <a:lnSpc>
                <a:spcPct val="100000"/>
              </a:lnSpc>
            </a:pPr>
            <a:r>
              <a:rPr lang="en-GB" sz="11200"/>
              <a:t>To illustrate tutors’ perspectives on research and practice</a:t>
            </a:r>
            <a:endParaRPr lang="en-US" sz="11200"/>
          </a:p>
          <a:p>
            <a:pPr>
              <a:lnSpc>
                <a:spcPct val="100000"/>
              </a:lnSpc>
            </a:pPr>
            <a:r>
              <a:rPr lang="en-GB" sz="11200"/>
              <a:t>To offer a method of recording their research</a:t>
            </a:r>
            <a:endParaRPr lang="en-US" sz="11200"/>
          </a:p>
          <a:p>
            <a:pPr marL="0" indent="0">
              <a:buNone/>
            </a:pPr>
            <a:endParaRPr lang="en-US"/>
          </a:p>
        </p:txBody>
      </p:sp>
      <p:pic>
        <p:nvPicPr>
          <p:cNvPr id="8" name="Picture 7" descr="A group of women in dresses holding a bow and arrow&#10;&#10;Archers, engraved by J.H. Wright (fl.1795-1838) and Conrad Ziegler, 1799 (aquatint), Buck, Adam (1759-1833) (after) / Yale Center for British Art, Paul Mellon Collection, USA / Bridgeman Images&#10;">
            <a:extLst>
              <a:ext uri="{FF2B5EF4-FFF2-40B4-BE49-F238E27FC236}">
                <a16:creationId xmlns:a16="http://schemas.microsoft.com/office/drawing/2014/main" id="{3720E9FB-6514-2AC8-EAE8-FCA11412D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9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B89AA-EA18-54E9-CA1C-8CCDF3C6289C}"/>
              </a:ext>
            </a:extLst>
          </p:cNvPr>
          <p:cNvSpPr txBox="1"/>
          <p:nvPr/>
        </p:nvSpPr>
        <p:spPr>
          <a:xfrm>
            <a:off x="6426418" y="6204280"/>
            <a:ext cx="538852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dirty="0">
                <a:solidFill>
                  <a:srgbClr val="4D4D4F"/>
                </a:solidFill>
                <a:effectLst/>
                <a:latin typeface="Helvetica" pitchFamily="2" charset="0"/>
              </a:rPr>
              <a:t>Archers, engraved by J.H. Wright (fl.1795-1838) and Conrad Ziegler, 1799 (aquatint), Buck, Adam (1759-1833) (after) / Yale </a:t>
            </a:r>
            <a:r>
              <a:rPr lang="en-GB" sz="1100" b="0" i="0" dirty="0" err="1">
                <a:solidFill>
                  <a:srgbClr val="4D4D4F"/>
                </a:solidFill>
                <a:effectLst/>
                <a:latin typeface="Helvetica" pitchFamily="2" charset="0"/>
              </a:rPr>
              <a:t>Center</a:t>
            </a:r>
            <a:r>
              <a:rPr lang="en-GB" sz="1100" b="0" i="0" dirty="0">
                <a:solidFill>
                  <a:srgbClr val="4D4D4F"/>
                </a:solidFill>
                <a:effectLst/>
                <a:latin typeface="Helvetica" pitchFamily="2" charset="0"/>
              </a:rPr>
              <a:t> for British Art, Paul Mellon Collection, USA / Bridgeman Images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87735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DEAA32-8BA6-0A25-79CA-7769C4C2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622006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Mural session...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ECAD2-FB73-0A84-CCE7-F2FC1BDC2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6695" y="4621315"/>
            <a:ext cx="3608576" cy="56068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video walk-through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 grab of the Mural board of the Research for Creative Practice session&#10;&#10;Description automatically generated">
            <a:extLst>
              <a:ext uri="{FF2B5EF4-FFF2-40B4-BE49-F238E27FC236}">
                <a16:creationId xmlns:a16="http://schemas.microsoft.com/office/drawing/2014/main" id="{EF7C9138-CC12-6934-4C68-CA5DD76C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887165"/>
            <a:ext cx="7608304" cy="5154625"/>
          </a:xfrm>
          <a:prstGeom prst="rect">
            <a:avLst/>
          </a:prstGeom>
        </p:spPr>
      </p:pic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72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EFFEE"/>
      </a:lt1>
      <a:dk2>
        <a:srgbClr val="44546A"/>
      </a:dk2>
      <a:lt2>
        <a:srgbClr val="E7E6E6"/>
      </a:lt2>
      <a:accent1>
        <a:srgbClr val="C2AB00"/>
      </a:accent1>
      <a:accent2>
        <a:srgbClr val="B81365"/>
      </a:accent2>
      <a:accent3>
        <a:srgbClr val="055864"/>
      </a:accent3>
      <a:accent4>
        <a:srgbClr val="690136"/>
      </a:accent4>
      <a:accent5>
        <a:srgbClr val="026C7C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nlineResource xmlns="1501ea18-d9e6-4c75-8c67-00faa44f44ac">
      <Url xsi:nil="true"/>
      <Description xsi:nil="true"/>
    </OnlineResource>
    <TaskDescription xmlns="1501ea18-d9e6-4c75-8c67-00faa44f44ac" xsi:nil="true"/>
    <o7us xmlns="1501ea18-d9e6-4c75-8c67-00faa44f44ac" xsi:nil="true"/>
    <lcf76f155ced4ddcb4097134ff3c332f xmlns="1501ea18-d9e6-4c75-8c67-00faa44f44ac">
      <Terms xmlns="http://schemas.microsoft.com/office/infopath/2007/PartnerControls"/>
    </lcf76f155ced4ddcb4097134ff3c332f>
    <TaxCatchAll xmlns="d789e07b-0ed1-4892-a5c3-bb52994b9db7" xsi:nil="true"/>
    <HyperlinktoSway xmlns="1501ea18-d9e6-4c75-8c67-00faa44f44ac">
      <Url xsi:nil="true"/>
      <Description xsi:nil="true"/>
    </HyperlinktoSway>
    <z2ru xmlns="1501ea18-d9e6-4c75-8c67-00faa44f44ac" xsi:nil="true"/>
    <Video xmlns="1501ea18-d9e6-4c75-8c67-00faa44f44ac">
      <Url xsi:nil="true"/>
      <Description xsi:nil="true"/>
    </Video>
    <Target_x0020_Audience xmlns="1501ea18-d9e6-4c75-8c67-00faa44f44ac">
      <Value>New Students</Value>
    </Target_x0020_Audience>
    <SharedWithUsers xmlns="475c0f49-ac37-4b3f-96a1-9fd690c8b016">
      <UserInfo>
        <DisplayName>Catherine Worrall</DisplayName>
        <AccountId>20</AccountId>
        <AccountType/>
      </UserInfo>
      <UserInfo>
        <DisplayName>Rosie Enys</DisplayName>
        <AccountId>15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A3047B9A5E6842AA913EE55750EED3" ma:contentTypeVersion="23" ma:contentTypeDescription="Create a new document." ma:contentTypeScope="" ma:versionID="eeeaa674d67baa716c5d3edee47384ea">
  <xsd:schema xmlns:xsd="http://www.w3.org/2001/XMLSchema" xmlns:xs="http://www.w3.org/2001/XMLSchema" xmlns:p="http://schemas.microsoft.com/office/2006/metadata/properties" xmlns:ns2="1501ea18-d9e6-4c75-8c67-00faa44f44ac" xmlns:ns3="475c0f49-ac37-4b3f-96a1-9fd690c8b016" xmlns:ns4="d789e07b-0ed1-4892-a5c3-bb52994b9db7" targetNamespace="http://schemas.microsoft.com/office/2006/metadata/properties" ma:root="true" ma:fieldsID="5b9133e79bda12380ea657b1395aa5a2" ns2:_="" ns3:_="" ns4:_="">
    <xsd:import namespace="1501ea18-d9e6-4c75-8c67-00faa44f44ac"/>
    <xsd:import namespace="475c0f49-ac37-4b3f-96a1-9fd690c8b016"/>
    <xsd:import namespace="d789e07b-0ed1-4892-a5c3-bb52994b9db7"/>
    <xsd:element name="properties">
      <xsd:complexType>
        <xsd:sequence>
          <xsd:element name="documentManagement">
            <xsd:complexType>
              <xsd:all>
                <xsd:element ref="ns2:HyperlinktoSway" minOccurs="0"/>
                <xsd:element ref="ns2:z2ru" minOccurs="0"/>
                <xsd:element ref="ns2:TaskDescription" minOccurs="0"/>
                <xsd:element ref="ns2:Target_x0020_Audience" minOccurs="0"/>
                <xsd:element ref="ns2:o7us" minOccurs="0"/>
                <xsd:element ref="ns2:Video" minOccurs="0"/>
                <xsd:element ref="ns2:OnlineResource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1ea18-d9e6-4c75-8c67-00faa44f44ac" elementFormDefault="qualified">
    <xsd:import namespace="http://schemas.microsoft.com/office/2006/documentManagement/types"/>
    <xsd:import namespace="http://schemas.microsoft.com/office/infopath/2007/PartnerControls"/>
    <xsd:element name="HyperlinktoSway" ma:index="2" nillable="true" ma:displayName="Sway" ma:format="Hyperlink" ma:internalName="HyperlinktoSway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z2ru" ma:index="3" nillable="true" ma:displayName="Description" ma:internalName="z2ru" ma:readOnly="false">
      <xsd:simpleType>
        <xsd:restriction base="dms:Text"/>
      </xsd:simpleType>
    </xsd:element>
    <xsd:element name="TaskDescription" ma:index="4" nillable="true" ma:displayName="Task Description" ma:format="Dropdown" ma:internalName="TaskDescription">
      <xsd:simpleType>
        <xsd:restriction base="dms:Choice">
          <xsd:enumeration value="Reflective Writing"/>
          <xsd:enumeration value="Academic Writing"/>
          <xsd:enumeration value="Dissertations"/>
          <xsd:enumeration value="Exams &amp; Revision"/>
          <xsd:enumeration value="Presentations"/>
          <xsd:enumeration value="Time Management"/>
          <xsd:enumeration value="Group work"/>
          <xsd:enumeration value="Referencing"/>
          <xsd:enumeration value="Critical Thinking"/>
          <xsd:enumeration value="Reading &amp; Notetaking"/>
          <xsd:enumeration value="Study Skills"/>
          <xsd:enumeration value="Research"/>
          <xsd:enumeration value="Introduction/ Induction"/>
        </xsd:restriction>
      </xsd:simpleType>
    </xsd:element>
    <xsd:element name="Target_x0020_Audience" ma:index="5" nillable="true" ma:displayName="Target Audience" ma:format="Dropdown" ma:internalName="Target_x0020_Audienc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New Students"/>
                        <xsd:enumeration value="Returning Students"/>
                        <xsd:enumeration value="UG1"/>
                        <xsd:enumeration value="UG2"/>
                        <xsd:enumeration value="UG3"/>
                        <xsd:enumeration value="PG MASTERS"/>
                        <xsd:enumeration value="PG"/>
                        <xsd:enumeration value="Exeter"/>
                        <xsd:enumeration value="Falmouth"/>
                        <xsd:enumeration value="School visits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o7us" ma:index="6" nillable="true" ma:displayName="Comments" ma:internalName="o7us" ma:readOnly="false">
      <xsd:simpleType>
        <xsd:restriction base="dms:Text"/>
      </xsd:simpleType>
    </xsd:element>
    <xsd:element name="Video" ma:index="7" nillable="true" ma:displayName="Video" ma:format="Hyperlink" ma:internalName="Video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OnlineResource" ma:index="8" nillable="true" ma:displayName="Online Resource" ma:description="Mentimeter, Socrative, Padlet, etc" ma:format="Hyperlink" ma:internalName="OnlineResourc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OCR" ma:index="14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c77291d1-ad8b-45b0-85be-c6c1787955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c0f49-ac37-4b3f-96a1-9fd690c8b01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89e07b-0ed1-4892-a5c3-bb52994b9db7" elementFormDefault="qualified">
    <xsd:import namespace="http://schemas.microsoft.com/office/2006/documentManagement/types"/>
    <xsd:import namespace="http://schemas.microsoft.com/office/infopath/2007/PartnerControls"/>
    <xsd:element name="TaxCatchAll" ma:index="28" nillable="true" ma:displayName="Taxonomy Catch All Column" ma:hidden="true" ma:list="{1fd0a380-1731-4aaa-bf34-927cfc593409}" ma:internalName="TaxCatchAll" ma:showField="CatchAllData" ma:web="475c0f49-ac37-4b3f-96a1-9fd690c8b0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596963-27B0-422E-8EA6-28DA5536D6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93D4B3-5285-4839-802E-48795BC19FB0}">
  <ds:schemaRefs>
    <ds:schemaRef ds:uri="1501ea18-d9e6-4c75-8c67-00faa44f44ac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789e07b-0ed1-4892-a5c3-bb52994b9db7"/>
    <ds:schemaRef ds:uri="http://www.w3.org/XML/1998/namespace"/>
    <ds:schemaRef ds:uri="http://purl.org/dc/terms/"/>
    <ds:schemaRef ds:uri="475c0f49-ac37-4b3f-96a1-9fd690c8b016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DB1A9D1-9F84-4E57-8B58-ACCEBEC14C7A}">
  <ds:schemaRefs>
    <ds:schemaRef ds:uri="1501ea18-d9e6-4c75-8c67-00faa44f44ac"/>
    <ds:schemaRef ds:uri="475c0f49-ac37-4b3f-96a1-9fd690c8b016"/>
    <ds:schemaRef ds:uri="d789e07b-0ed1-4892-a5c3-bb52994b9d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851</Words>
  <Application>Microsoft Macintosh PowerPoint</Application>
  <PresentationFormat>Widescreen</PresentationFormat>
  <Paragraphs>90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Helvetica</vt:lpstr>
      <vt:lpstr>Trebuchet MS</vt:lpstr>
      <vt:lpstr>Office Theme</vt:lpstr>
      <vt:lpstr>Artists and Libraries: Research for Creative Practice</vt:lpstr>
      <vt:lpstr>Context: a research disconnect</vt:lpstr>
      <vt:lpstr>Why the disconnect?</vt:lpstr>
      <vt:lpstr>What tool?</vt:lpstr>
      <vt:lpstr>The Library as an inclusive space</vt:lpstr>
      <vt:lpstr>What do we mean by research for creative practice?</vt:lpstr>
      <vt:lpstr> Session schedule</vt:lpstr>
      <vt:lpstr>Session aims</vt:lpstr>
      <vt:lpstr>Mural session...</vt:lpstr>
      <vt:lpstr>PowerPoint Presentation</vt:lpstr>
      <vt:lpstr>Feedback</vt:lpstr>
      <vt:lpstr>Feedback example</vt:lpstr>
      <vt:lpstr>Feedback example</vt:lpstr>
      <vt:lpstr>PowerPoint Presentation</vt:lpstr>
      <vt:lpstr>Reflections</vt:lpstr>
      <vt:lpstr>The future...?</vt:lpstr>
      <vt:lpstr>Contact us...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Enys, Rosie</dc:creator>
  <cp:lastModifiedBy>Rosie Enys</cp:lastModifiedBy>
  <cp:revision>2</cp:revision>
  <dcterms:created xsi:type="dcterms:W3CDTF">2023-05-19T12:08:47Z</dcterms:created>
  <dcterms:modified xsi:type="dcterms:W3CDTF">2023-07-19T09:37:43Z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0x010100F7A3047B9A5E6842AA913EE55750EED3</vt:lpwstr>
  </property>
  <property fmtid="{D5CDD505-2E9C-101B-9397-08002B2CF9AE}" pid="3" name="ClassificationContentMarkingHeaderLocations">
    <vt:lpwstr>Office Theme:9</vt:lpwstr>
  </property>
  <property fmtid="{D5CDD505-2E9C-101B-9397-08002B2CF9AE}" pid="4" name="ClassificationContentMarkingHeaderText">
    <vt:lpwstr>RESTRICTED</vt:lpwstr>
  </property>
  <property fmtid="{D5CDD505-2E9C-101B-9397-08002B2CF9AE}" pid="5" name="MediaServiceImageTags">
    <vt:lpwstr/>
  </property>
  <property fmtid="{D5CDD505-2E9C-101B-9397-08002B2CF9AE}" pid="6" name="MSIP_Label_190ba2b7-5de7-4484-a37b-2ffba5b6743f_Enabled">
    <vt:lpwstr>true</vt:lpwstr>
  </property>
  <property fmtid="{D5CDD505-2E9C-101B-9397-08002B2CF9AE}" pid="7" name="MSIP_Label_190ba2b7-5de7-4484-a37b-2ffba5b6743f_SetDate">
    <vt:lpwstr>2023-06-16T13:46:00Z</vt:lpwstr>
  </property>
  <property fmtid="{D5CDD505-2E9C-101B-9397-08002B2CF9AE}" pid="8" name="MSIP_Label_190ba2b7-5de7-4484-a37b-2ffba5b6743f_Method">
    <vt:lpwstr>Privileged</vt:lpwstr>
  </property>
  <property fmtid="{D5CDD505-2E9C-101B-9397-08002B2CF9AE}" pid="9" name="MSIP_Label_190ba2b7-5de7-4484-a37b-2ffba5b6743f_Name">
    <vt:lpwstr>Public</vt:lpwstr>
  </property>
  <property fmtid="{D5CDD505-2E9C-101B-9397-08002B2CF9AE}" pid="10" name="MSIP_Label_190ba2b7-5de7-4484-a37b-2ffba5b6743f_SiteId">
    <vt:lpwstr>550beeb3-6a3d-4646-a111-f89d0177792e</vt:lpwstr>
  </property>
  <property fmtid="{D5CDD505-2E9C-101B-9397-08002B2CF9AE}" pid="11" name="MSIP_Label_190ba2b7-5de7-4484-a37b-2ffba5b6743f_ActionId">
    <vt:lpwstr>f1ca2ed1-257e-4445-abb9-10144730008e</vt:lpwstr>
  </property>
  <property fmtid="{D5CDD505-2E9C-101B-9397-08002B2CF9AE}" pid="12" name="MSIP_Label_190ba2b7-5de7-4484-a37b-2ffba5b6743f_ContentBits">
    <vt:lpwstr>2</vt:lpwstr>
  </property>
  <property fmtid="{D5CDD505-2E9C-101B-9397-08002B2CF9AE}" pid="13" name="ClassificationContentMarkingFooterLocations">
    <vt:lpwstr>Office Theme:10</vt:lpwstr>
  </property>
  <property fmtid="{D5CDD505-2E9C-101B-9397-08002B2CF9AE}" pid="14" name="ClassificationContentMarkingFooterText">
    <vt:lpwstr>PUBLIC</vt:lpwstr>
  </property>
</Properties>
</file>