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96" r:id="rId3"/>
    <p:sldId id="395" r:id="rId4"/>
    <p:sldId id="257" r:id="rId5"/>
    <p:sldId id="258" r:id="rId6"/>
    <p:sldId id="446" r:id="rId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7023A-A3BA-4607-B3E9-CB4233C68462}" v="11" dt="2024-02-19T12:04:20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>
      <p:cViewPr varScale="1">
        <p:scale>
          <a:sx n="52" d="100"/>
          <a:sy n="52" d="100"/>
        </p:scale>
        <p:origin x="820" y="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84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1DF3D5-7823-AC90-1BB9-97BE646C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7654C-2B46-9FA5-5C33-8D289D5C7A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47704C43-B6E1-4BD1-8A99-30DE397E9527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29A39-3D57-D8C0-3A9B-5CB879C45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8179C-A1A0-907F-B368-44E54AF1DC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BFDA43-B24E-42EB-A5D9-EB67E82F1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E7A56142-1451-92C4-0375-808F29894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C39BB9AF-0B8D-E73D-CD7A-E361F48D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F8C1940-E975-E418-BAEA-DFF03CA2EF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F9EF6B7-2C84-FDB7-BF9E-589171D5C9B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F4F56412-AA97-336C-0DB2-23199FC4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2FB18F22-6197-477B-AF53-647F245F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20" name="Text Box 7">
            <a:extLst>
              <a:ext uri="{FF2B5EF4-FFF2-40B4-BE49-F238E27FC236}">
                <a16:creationId xmlns:a16="http://schemas.microsoft.com/office/drawing/2014/main" id="{15D6F1E1-DE9D-45CF-EEB7-F6E31FF70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0BDA521B-60ED-3CF6-2A59-DA5E4857DB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DD14E9E-F283-4937-84AD-B491D92382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EBDB2133-FA46-1A16-F6E4-0E1ABFD8ED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04A62F-55D8-42D8-AFE1-4F569228D161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29C75879-51D3-5530-8501-E66028E1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1AC70737-1D6A-4662-81EE-9B73D8AA849B}" type="slidenum">
              <a:rPr lang="en-GB" altLang="en-US" sz="1400">
                <a:ea typeface="Arial Unicode MS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>
              <a:ea typeface="Arial Unicode MS" pitchFamily="34" charset="-128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C541C7CA-7445-ED8E-B22A-798B6794D3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553BA3DB-625C-EC2B-11CC-BBB34C9D47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D3FCDFA6-A884-79FD-D9B3-85ECB4D995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C36476-0218-4389-9C1C-2AC76787A4AB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54996B22-09E8-16AC-7F46-9B273F05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43B88EEB-F317-4ED2-B770-E8A060D77721}" type="slidenum">
              <a:rPr lang="en-GB" altLang="en-US" sz="1400">
                <a:ea typeface="Arial Unicode MS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400">
              <a:ea typeface="Arial Unicode MS" pitchFamily="34" charset="-128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605E5B9-5D98-FCCB-9AE8-8FC71ADFBB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FF20501C-2742-7084-3228-C033202A93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0091C09B-E714-BF75-DA01-346520D7B9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B3D48E-3E7B-40AD-B9E2-07ECBA6E4352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C3168D32-C5BA-24B8-13A0-8D732762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05FA08A8-5F5A-47DB-A77D-40E4C72AACE3}" type="slidenum">
              <a:rPr lang="en-GB" altLang="en-US" sz="1400">
                <a:ea typeface="Arial Unicode MS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>
              <a:ea typeface="Arial Unicode MS" pitchFamily="34" charset="-128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E2ACD239-8311-5D14-C4C9-1D7419A2F3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8E6C042-E88B-A8BD-7722-880941185A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F6787477-DCF7-17D8-E1A8-0D878AC473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661AA0-FD03-45A7-A94F-3AA6F68AAE0D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1F75C0BA-419A-1580-D92E-7714B5CED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94E7C46-68FF-4089-842D-860F7425FFD1}" type="slidenum">
              <a:rPr lang="en-GB" altLang="en-US" sz="1400">
                <a:ea typeface="Arial Unicode MS" pitchFamily="34" charset="-128"/>
              </a:rPr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400">
              <a:ea typeface="Arial Unicode MS" pitchFamily="34" charset="-128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70C7DFD8-FD49-37E6-4F08-0DE2B477C9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908CDA03-A4E5-1D38-DB4D-6030BB263E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3D9B936-025A-25BD-7CD2-FA1CE573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D8BF7BA5-4D99-1255-8C6E-189048539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7E302296-4675-5054-6ABC-B3EA039445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17279D-2825-4EE2-917D-9E1848692CD2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D12B02-8D49-CC89-4202-D8C37A39D9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2AB2-EF5B-49F0-BFAC-0644AF2FBE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03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1A941D-8EBF-FF20-4BC0-ED5568E04B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EEF4-217C-4134-B4B5-F82882D3EC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308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733CC1-38D1-B150-1AA2-E0F9D2D8FB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292B8-3508-49D1-9854-5AD2A5D81B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598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7E87D3-9C19-098A-B31B-B279874E17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C505-2504-4C98-BB1B-9095BE73AD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22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B5B2E8-4B3B-34DD-CA30-38AFD107DE7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6CC1-3779-45C1-86C1-858619264C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14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950FC1-7B35-88C9-9B91-DFFE480514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118E-B433-43B3-9E3D-39BCE71E8F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16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195107-7D90-C6B0-8E33-9C36FF971E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F25D-3363-4E47-940E-E78B30AF3F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31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7DF54C-B8B6-6DC3-192C-303FAAAE2B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381D9-8611-4573-9D81-F6972FAA32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2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C25E741-5A3E-F4B9-C5A7-099565F92C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4EED7-F7B1-429A-88FF-48439CC3E6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0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3955DD-4BEC-A1D4-D103-77746F6C33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6AF3-330F-496E-9976-01357E50C3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125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C289EE-816A-279B-B523-F01C64F1E8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3144-4E45-4A1A-BC78-75CCC2AEE8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84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48EDCA5-1182-0C43-09B4-423967EE1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DCD432C-AAA7-69A2-5180-5C5D491DD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51056FC-BFD6-01A1-AB3F-368D820D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48CA1F25-423C-4C42-8790-E272D0D38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C5E7138-A095-A2F2-7BED-440704F93D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2F666F-C8B0-488E-A300-1C9DFD25A5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Box 4">
            <a:extLst>
              <a:ext uri="{FF2B5EF4-FFF2-40B4-BE49-F238E27FC236}">
                <a16:creationId xmlns:a16="http://schemas.microsoft.com/office/drawing/2014/main" id="{488E0044-D5F7-F9DD-EE65-CD5A34B2B6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7413" y="190500"/>
            <a:ext cx="7159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  <p:sp>
        <p:nvSpPr>
          <p:cNvPr id="1032" name="TextBox 5">
            <a:extLst>
              <a:ext uri="{FF2B5EF4-FFF2-40B4-BE49-F238E27FC236}">
                <a16:creationId xmlns:a16="http://schemas.microsoft.com/office/drawing/2014/main" id="{417B308E-EA37-9994-D251-C76D727DFA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97413" y="7200900"/>
            <a:ext cx="7159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lexible.falmouth.ac.uk/courses/short/disability-equality-training-for-live-ev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shortcourses@falmouth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65852D16-764C-2366-3E3E-D551BC34B19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C02">
              <a:alpha val="32941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0000" tIns="45000" rIns="90000" bIns="45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SimSun" charset="-122"/>
                <a:cs typeface="+mn-cs"/>
              </a:rPr>
              <a:t>Accessibility and inclusion in Festivals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IMAGE: Deaf attendees at LAAA Project DJ Workshops  CREDIT: M. Jessop</a:t>
            </a: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Adrian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Bossey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SimSun" charset="-122"/>
              <a:cs typeface="+mn-cs"/>
            </a:endParaRPr>
          </a:p>
        </p:txBody>
      </p:sp>
      <p:pic>
        <p:nvPicPr>
          <p:cNvPr id="15362" name="Picture 2" descr="A group of people posing for a photo">
            <a:extLst>
              <a:ext uri="{FF2B5EF4-FFF2-40B4-BE49-F238E27FC236}">
                <a16:creationId xmlns:a16="http://schemas.microsoft.com/office/drawing/2014/main" id="{7856ACDC-FFEB-3C65-CA1E-46F91141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339975"/>
            <a:ext cx="51911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CF3EA1E7-A3FE-C7D4-89A7-18D8BA9B0670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C02">
              <a:alpha val="32941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0000" tIns="73080" rIns="90000" bIns="45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SimSun" charset="-122"/>
                <a:cs typeface="+mn-cs"/>
              </a:rPr>
              <a:t>My research: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Considers ‘liveness’ in relation to music festivals</a:t>
            </a: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Image: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Stormsy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 live at Glastonbury 2019, ‘live’ on BBC; on my TV            Image: Attendees at Eden Sessions 2022 – credit Adrian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Bossey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– credit Adrian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Bossey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It has evolved to incorporate accessibility…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D841EF1D-47A2-4227-5AF9-45BE49510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476500"/>
            <a:ext cx="40878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A crowd of people at a concert">
            <a:extLst>
              <a:ext uri="{FF2B5EF4-FFF2-40B4-BE49-F238E27FC236}">
                <a16:creationId xmlns:a16="http://schemas.microsoft.com/office/drawing/2014/main" id="{86420013-652C-F42E-33DB-DBF13D3D9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476500"/>
            <a:ext cx="4087812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73C3AAC-3F8C-877F-BA9C-66F760A2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1403350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GB" altLang="x-none" sz="4000" b="1" dirty="0">
                <a:solidFill>
                  <a:schemeClr val="accent6"/>
                </a:solidFill>
              </a:rPr>
              <a:t>Disability in the UK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1E9C6B85-7107-AF41-202D-0B1AC9888E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03350"/>
            <a:ext cx="10080625" cy="6156325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i="1" dirty="0"/>
              <a:t>“</a:t>
            </a:r>
            <a:r>
              <a:rPr lang="en-GB" altLang="en-US" sz="2800" b="1" i="1" dirty="0"/>
              <a:t>An individual can be classified as disabled if they have ‘a physical or mental impairment that has a ‘substantial’ and ‘long-term’ negative effect on (their) ability to do normal daily activities” </a:t>
            </a:r>
            <a:r>
              <a:rPr lang="en-GB" altLang="en-US" sz="1600" dirty="0"/>
              <a:t>(The Equality Act, 2010)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Times New Roman" panose="02020603050405020304" pitchFamily="18" charset="0"/>
              </a:rPr>
              <a:t>In 2020/21, </a:t>
            </a:r>
            <a:r>
              <a:rPr lang="en-GB" altLang="en-US" sz="2800" b="1" dirty="0">
                <a:cs typeface="Times New Roman" panose="02020603050405020304" pitchFamily="18" charset="0"/>
              </a:rPr>
              <a:t>24 percent of the UK population </a:t>
            </a:r>
            <a:r>
              <a:rPr lang="en-GB" altLang="en-US" sz="2800" dirty="0">
                <a:cs typeface="Times New Roman" panose="02020603050405020304" pitchFamily="18" charset="0"/>
              </a:rPr>
              <a:t>(16 million people) had a “physical or mental health condition or illness that has lasted or is expected to last 12 months or more” </a:t>
            </a:r>
            <a:r>
              <a:rPr lang="en-GB" altLang="en-US" sz="1600" dirty="0">
                <a:cs typeface="Times New Roman" panose="02020603050405020304" pitchFamily="18" charset="0"/>
              </a:rPr>
              <a:t>(House of Commons Library 2023:1)</a:t>
            </a:r>
            <a:r>
              <a:rPr lang="en-GB" altLang="en-US" sz="1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“More than a quarter of UK residents will be aged 65 years or over within the next 50 years” </a:t>
            </a:r>
            <a:r>
              <a:rPr lang="en-GB" altLang="en-US" sz="1600" dirty="0"/>
              <a:t>(Office for National Statistics, 2018)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 i="1" dirty="0"/>
              <a:t>Accessibility refers to </a:t>
            </a:r>
            <a:r>
              <a:rPr lang="en-GB" altLang="en-US" sz="2800" b="1" i="1" dirty="0"/>
              <a:t>“measures put in place to address participation by those with impairments</a:t>
            </a:r>
            <a:r>
              <a:rPr lang="en-GB" altLang="en-US" sz="2800" b="1" dirty="0"/>
              <a:t>” </a:t>
            </a:r>
            <a:r>
              <a:rPr lang="en-GB" altLang="en-US" sz="1600" dirty="0"/>
              <a:t>Finkel, Sharp &amp; Sweeney (2019. 2) </a:t>
            </a:r>
          </a:p>
          <a:p>
            <a:pPr marL="0" indent="0">
              <a:defRPr/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B97BE4B-C3B8-255C-3C9C-EE5A05B5E0B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C02">
              <a:alpha val="32941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0000" tIns="73080" rIns="90000" bIns="45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Live Audience Accessibility &amp; Augmentation Project 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					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										Image: LAAA Deaf attendees using haptic floor CREDIT Matt Jessop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</p:txBody>
      </p:sp>
      <p:pic>
        <p:nvPicPr>
          <p:cNvPr id="20482" name="Picture 2" descr="A group of people standing on stage">
            <a:extLst>
              <a:ext uri="{FF2B5EF4-FFF2-40B4-BE49-F238E27FC236}">
                <a16:creationId xmlns:a16="http://schemas.microsoft.com/office/drawing/2014/main" id="{7B4C2D3F-689F-444A-EC1C-2139113B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19250"/>
            <a:ext cx="74517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6AF79000-297F-91FC-4CD9-3B3FA89CA9FB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10080625" cy="7559675"/>
          </a:xfrm>
          <a:prstGeom prst="rect">
            <a:avLst/>
          </a:prstGeom>
          <a:solidFill>
            <a:srgbClr val="FFFC02">
              <a:alpha val="32941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0000" tIns="73080" rIns="90000" bIns="45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Live Audience Accessibility &amp; Augmentation 2 Festivals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					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						Image: Attendees at Boomtown Fair 2023 during Deaf Rave takeover – credit Adrian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charset="-122"/>
                <a:cs typeface="+mn-cs"/>
              </a:rPr>
              <a:t>Bossey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457200" marR="0" lvl="0" indent="-4572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</p:txBody>
      </p:sp>
      <p:pic>
        <p:nvPicPr>
          <p:cNvPr id="22530" name="Picture 2" descr="A group of people in a crowd">
            <a:extLst>
              <a:ext uri="{FF2B5EF4-FFF2-40B4-BE49-F238E27FC236}">
                <a16:creationId xmlns:a16="http://schemas.microsoft.com/office/drawing/2014/main" id="{297A2F33-D547-3448-ABF5-E1DC928B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331913"/>
            <a:ext cx="6915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2B0A2AF-0A3A-6F56-E296-0F7FA307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1558925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GB" altLang="en-US" sz="4000" b="1" dirty="0">
                <a:solidFill>
                  <a:schemeClr val="accent6"/>
                </a:solidFill>
              </a:rPr>
              <a:t>On-line Accessibility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777D-62D5-5A1B-AFDC-22E5F24C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0038"/>
            <a:ext cx="10080625" cy="6000750"/>
          </a:xfrm>
          <a:solidFill>
            <a:srgbClr val="FFFF00">
              <a:alpha val="32941"/>
            </a:srgbClr>
          </a:solidFill>
        </p:spPr>
        <p:txBody>
          <a:bodyPr/>
          <a:lstStyle/>
          <a:p>
            <a:pPr marL="583193" indent="-457200">
              <a:buFont typeface="Arial" panose="020B0604020202020204" pitchFamily="34" charset="0"/>
              <a:buChar char="•"/>
              <a:defRPr/>
            </a:pPr>
            <a:endParaRPr lang="en-GB" sz="2800" b="1" dirty="0">
              <a:ea typeface="Times New Roman" panose="02020603050405020304" pitchFamily="18" charset="0"/>
            </a:endParaRP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ea typeface="Times New Roman" panose="02020603050405020304" pitchFamily="18" charset="0"/>
                <a:hlinkClick r:id="rId3"/>
              </a:rPr>
              <a:t>Attitude is Everything: Disability </a:t>
            </a:r>
            <a:r>
              <a:rPr lang="en-US" sz="2800" b="1" dirty="0">
                <a:ea typeface="Times New Roman" panose="02020603050405020304" pitchFamily="18" charset="0"/>
                <a:hlinkClick r:id="rId3"/>
              </a:rPr>
              <a:t>Equality for the Live Events </a:t>
            </a:r>
            <a:r>
              <a:rPr lang="en-US" sz="2800" b="1">
                <a:ea typeface="Times New Roman" panose="02020603050405020304" pitchFamily="18" charset="0"/>
                <a:hlinkClick r:id="rId3"/>
              </a:rPr>
              <a:t>Industry</a:t>
            </a:r>
            <a:r>
              <a:rPr lang="en-US" sz="2800">
                <a:ea typeface="Times New Roman" panose="02020603050405020304" pitchFamily="18" charset="0"/>
                <a:hlinkClick r:id="rId3"/>
              </a:rPr>
              <a:t> </a:t>
            </a:r>
            <a:endParaRPr lang="en-GB" sz="2800" dirty="0">
              <a:cs typeface="Calibri" panose="020F0502020204030204" pitchFamily="34" charset="0"/>
            </a:endParaRP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Calibri" panose="020F0502020204030204" pitchFamily="34" charset="0"/>
              </a:rPr>
              <a:t>Next start date 4 March 2024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cs typeface="Calibri" panose="020F0502020204030204" pitchFamily="34" charset="0"/>
              </a:rPr>
              <a:t>Please </a:t>
            </a:r>
            <a:r>
              <a:rPr lang="en-GB" sz="2800" dirty="0">
                <a:solidFill>
                  <a:srgbClr val="212121"/>
                </a:solidFill>
                <a:cs typeface="Calibri" panose="020F0502020204030204" pitchFamily="34" charset="0"/>
              </a:rPr>
              <a:t>contact </a:t>
            </a:r>
            <a:r>
              <a:rPr lang="en-GB" sz="2800" u="sng" dirty="0">
                <a:solidFill>
                  <a:srgbClr val="0078D7"/>
                </a:solidFill>
                <a:cs typeface="Calibri" panose="020F0502020204030204" pitchFamily="34" charset="0"/>
                <a:hlinkClick r:id="rId4" tooltip="mailto:shortcourses@falmouth.ac.uk"/>
              </a:rPr>
              <a:t>shortcourses@falmouth.ac.uk</a:t>
            </a:r>
            <a:r>
              <a:rPr lang="en-GB" sz="2800" dirty="0">
                <a:solidFill>
                  <a:srgbClr val="212121"/>
                </a:solidFill>
                <a:cs typeface="Calibri" panose="020F0502020204030204" pitchFamily="34" charset="0"/>
              </a:rPr>
              <a:t> </a:t>
            </a:r>
            <a:endParaRPr lang="en-GB" sz="2800" dirty="0">
              <a:cs typeface="Calibri" panose="020F0502020204030204" pitchFamily="34" charset="0"/>
            </a:endParaRP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marL="125993" indent="0">
              <a:defRPr/>
            </a:pPr>
            <a:endParaRPr lang="en-GB" sz="2400" dirty="0"/>
          </a:p>
          <a:p>
            <a:pPr>
              <a:defRPr/>
            </a:pPr>
            <a:endParaRPr lang="en-GB" dirty="0"/>
          </a:p>
        </p:txBody>
      </p:sp>
      <p:pic>
        <p:nvPicPr>
          <p:cNvPr id="24579" name="Picture 2" descr="AIE logo">
            <a:extLst>
              <a:ext uri="{FF2B5EF4-FFF2-40B4-BE49-F238E27FC236}">
                <a16:creationId xmlns:a16="http://schemas.microsoft.com/office/drawing/2014/main" id="{165D7EED-BBFA-A1D1-216C-8966DA03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5651500"/>
            <a:ext cx="3975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325</Words>
  <Application>Microsoft Office PowerPoint</Application>
  <PresentationFormat>Custom</PresentationFormat>
  <Paragraphs>108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SimSun</vt:lpstr>
      <vt:lpstr>Times New Roman</vt:lpstr>
      <vt:lpstr>Calibri</vt:lpstr>
      <vt:lpstr>Arial Unicode MS</vt:lpstr>
      <vt:lpstr>Office Theme</vt:lpstr>
      <vt:lpstr>   Accessibility and inclusion in Festivals        IMAGE: Deaf attendees at LAAA Project DJ Workshops  CREDIT: M. Jessop  Adrian Bossey </vt:lpstr>
      <vt:lpstr> My research:  Considers ‘liveness’ in relation to music festivals          Image: Stormsy live at Glastonbury 2019, ‘live’ on BBC; on my TV            Image: Attendees at Eden Sessions 2022 – credit Adrian Bossey – credit Adrian Bossey  It has evolved to incorporate accessibility…         </vt:lpstr>
      <vt:lpstr>Disability in the UK</vt:lpstr>
      <vt:lpstr>Live Audience Accessibility &amp; Augmentation Project                                Image: LAAA Deaf attendees using haptic floor CREDIT Matt Jessop          </vt:lpstr>
      <vt:lpstr>Live Audience Accessibility &amp; Augmentation 2 Festivals                          Image: Attendees at Boomtown Fair 2023 during Deaf Rave takeover – credit Adrian Bossey           </vt:lpstr>
      <vt:lpstr>On-line Accessibility Training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Ailsa Poll</cp:lastModifiedBy>
  <cp:revision>76</cp:revision>
  <cp:lastPrinted>1601-01-01T00:00:00Z</cp:lastPrinted>
  <dcterms:created xsi:type="dcterms:W3CDTF">2016-11-02T09:53:55Z</dcterms:created>
  <dcterms:modified xsi:type="dcterms:W3CDTF">2024-02-19T12:05:21Z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c33bae-76e0-44b3-baa3-351f99b93dbd_Enabled">
    <vt:lpwstr>true</vt:lpwstr>
  </property>
  <property fmtid="{D5CDD505-2E9C-101B-9397-08002B2CF9AE}" pid="3" name="MSIP_Label_57c33bae-76e0-44b3-baa3-351f99b93dbd_SetDate">
    <vt:lpwstr>2024-01-03T11:50:08Z</vt:lpwstr>
  </property>
  <property fmtid="{D5CDD505-2E9C-101B-9397-08002B2CF9AE}" pid="4" name="MSIP_Label_57c33bae-76e0-44b3-baa3-351f99b93dbd_Method">
    <vt:lpwstr>Standard</vt:lpwstr>
  </property>
  <property fmtid="{D5CDD505-2E9C-101B-9397-08002B2CF9AE}" pid="5" name="MSIP_Label_57c33bae-76e0-44b3-baa3-351f99b93dbd_Name">
    <vt:lpwstr>Restricted</vt:lpwstr>
  </property>
  <property fmtid="{D5CDD505-2E9C-101B-9397-08002B2CF9AE}" pid="6" name="MSIP_Label_57c33bae-76e0-44b3-baa3-351f99b93dbd_SiteId">
    <vt:lpwstr>550beeb3-6a3d-4646-a111-f89d0177792e</vt:lpwstr>
  </property>
  <property fmtid="{D5CDD505-2E9C-101B-9397-08002B2CF9AE}" pid="7" name="MSIP_Label_57c33bae-76e0-44b3-baa3-351f99b93dbd_ActionId">
    <vt:lpwstr>d9fa05c4-01bd-4078-9c64-db6f1f2f6192</vt:lpwstr>
  </property>
  <property fmtid="{D5CDD505-2E9C-101B-9397-08002B2CF9AE}" pid="8" name="MSIP_Label_57c33bae-76e0-44b3-baa3-351f99b93dbd_ContentBits">
    <vt:lpwstr>3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RESTRICTED</vt:lpwstr>
  </property>
  <property fmtid="{D5CDD505-2E9C-101B-9397-08002B2CF9AE}" pid="11" name="ClassificationContentMarkingHeaderLocations">
    <vt:lpwstr>Office Theme:5</vt:lpwstr>
  </property>
  <property fmtid="{D5CDD505-2E9C-101B-9397-08002B2CF9AE}" pid="12" name="ClassificationContentMarkingHeaderText">
    <vt:lpwstr>RESTRICTED</vt:lpwstr>
  </property>
</Properties>
</file>