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359" r:id="rId3"/>
    <p:sldId id="445" r:id="rId4"/>
    <p:sldId id="373" r:id="rId5"/>
    <p:sldId id="446" r:id="rId6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56A524-F406-4717-8B08-B7AC98A856D5}" v="8" dt="2024-02-19T12:06:21.9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3" autoAdjust="0"/>
    <p:restoredTop sz="86388" autoAdjust="0"/>
  </p:normalViewPr>
  <p:slideViewPr>
    <p:cSldViewPr>
      <p:cViewPr varScale="1">
        <p:scale>
          <a:sx n="52" d="100"/>
          <a:sy n="52" d="100"/>
        </p:scale>
        <p:origin x="820" y="4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584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903A1DB-E541-648B-A662-EF90CD11A2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200">
                <a:latin typeface="Arial" charset="0"/>
                <a:ea typeface="SimSun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5017CB-BF06-D66E-0CE5-ED204CDDD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200">
                <a:latin typeface="Arial" charset="0"/>
                <a:ea typeface="SimSun" charset="-122"/>
              </a:defRPr>
            </a:lvl1pPr>
          </a:lstStyle>
          <a:p>
            <a:pPr>
              <a:defRPr/>
            </a:pPr>
            <a:fld id="{F37377FC-8D30-4B12-8823-CEC27E49BBFD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5A4576-7563-442C-2DF8-EBE7C0A3E7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200">
                <a:latin typeface="Arial" charset="0"/>
                <a:ea typeface="SimSun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0D0CD-C7C9-408C-FF4A-7A6E5003B0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fld id="{1218308D-7FC6-46CE-B6BB-07C96BBEFF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>
            <a:extLst>
              <a:ext uri="{FF2B5EF4-FFF2-40B4-BE49-F238E27FC236}">
                <a16:creationId xmlns:a16="http://schemas.microsoft.com/office/drawing/2014/main" id="{4E37F4A9-FAC7-2F80-3978-8F180C60A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3315" name="AutoShape 2">
            <a:extLst>
              <a:ext uri="{FF2B5EF4-FFF2-40B4-BE49-F238E27FC236}">
                <a16:creationId xmlns:a16="http://schemas.microsoft.com/office/drawing/2014/main" id="{3583B381-069B-2AEC-04E6-1B87F9308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C3AA0D4C-BFCD-0784-306E-BBC0469FFB6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616502A-C223-105E-DCBB-078625BD707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13318" name="Text Box 5">
            <a:extLst>
              <a:ext uri="{FF2B5EF4-FFF2-40B4-BE49-F238E27FC236}">
                <a16:creationId xmlns:a16="http://schemas.microsoft.com/office/drawing/2014/main" id="{F55ABE3C-17D3-7377-29CC-84206E3B2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3319" name="Text Box 6">
            <a:extLst>
              <a:ext uri="{FF2B5EF4-FFF2-40B4-BE49-F238E27FC236}">
                <a16:creationId xmlns:a16="http://schemas.microsoft.com/office/drawing/2014/main" id="{23C605FC-E8F4-868E-E665-BFE66AEBA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3320" name="Text Box 7">
            <a:extLst>
              <a:ext uri="{FF2B5EF4-FFF2-40B4-BE49-F238E27FC236}">
                <a16:creationId xmlns:a16="http://schemas.microsoft.com/office/drawing/2014/main" id="{91B0AF01-943D-0499-7237-B5E654629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EC8F79D9-8897-96AE-0CA0-8615AB2E6CF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27F84C04-5E2E-4A89-A238-E24375DA393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>
            <a:extLst>
              <a:ext uri="{FF2B5EF4-FFF2-40B4-BE49-F238E27FC236}">
                <a16:creationId xmlns:a16="http://schemas.microsoft.com/office/drawing/2014/main" id="{DFC2DC35-A265-D81B-8F92-A33C8889CCF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75489A-D1D0-4A05-8E01-B23C80FB3CE2}" type="slidenum">
              <a:rPr lang="en-GB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GB" altLang="en-US" sz="1400"/>
          </a:p>
        </p:txBody>
      </p:sp>
      <p:sp>
        <p:nvSpPr>
          <p:cNvPr id="16387" name="Text Box 1">
            <a:extLst>
              <a:ext uri="{FF2B5EF4-FFF2-40B4-BE49-F238E27FC236}">
                <a16:creationId xmlns:a16="http://schemas.microsoft.com/office/drawing/2014/main" id="{9C3D9D6B-DE23-0433-6096-A5257BB47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88C8DE0E-EF16-41B6-A68C-93F8715134AA}" type="slidenum">
              <a:rPr lang="en-GB" altLang="en-US" sz="1400">
                <a:ea typeface="Arial Unicode MS" pitchFamily="34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GB" altLang="en-US" sz="1400">
              <a:ea typeface="Arial Unicode MS" pitchFamily="34" charset="-128"/>
            </a:endParaRPr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4ED9E782-E30E-267E-32FD-2ECE529D3AD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9" name="Rectangle 3">
            <a:extLst>
              <a:ext uri="{FF2B5EF4-FFF2-40B4-BE49-F238E27FC236}">
                <a16:creationId xmlns:a16="http://schemas.microsoft.com/office/drawing/2014/main" id="{3E0A6D82-7169-F720-F847-9CD006BB233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761B3C21-6D9A-AAC3-015A-1F09993DD7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E9CD51A7-EC7D-72D6-A00D-7DAC855794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56F35CB6-4599-C538-FEC4-EC4549B825A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6D72EB91-6A5E-4BEA-862F-1275D31BB000}" type="slidenum">
              <a:rPr lang="en-GB" altLang="en-US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2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3B3B5224-490A-8EB6-0D11-12945F965F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88BC9883-8DD6-F265-CA7E-8E17E108E6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925EADD8-7D39-3BEF-AC23-8DFC60460F1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C32D8C1-BD60-4023-A3E8-36B04175ED7A}" type="slidenum">
              <a:rPr lang="en-GB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GB" altLang="en-US"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C439B777-D2D6-B41A-6DC4-81AB15DB62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6603C8DB-40D8-45AE-601F-A7878DE59F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FDD5829A-AC17-3E77-C0D9-45E196A3A8A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CA408E2-CAFC-406D-9FF5-139005AA4F16}" type="slidenum">
              <a:rPr lang="en-GB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GB" altLang="en-US"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2BDE04C-8E89-8ED6-894D-433CDE5869C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E4845-2F23-4AD4-AAA3-73DA331CA4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0391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7282720-6AE9-75DD-252C-E8C4980F563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3EC5F-0BCD-45BE-9978-597ADA2DD19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5120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5362" cy="645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6167AE6-3697-EF72-1442-4C722D4EF6B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042FE-95AE-40D3-8DD9-35EF0F12799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1478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726B56F-D054-B372-3A87-CDFEFDD8D6C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71633-4781-4F3D-8615-54FA66C6B1D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8975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6F9AC36-34F6-55BB-D358-05CE469B22D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1E2C9-2503-47F3-8354-2A842D83A78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408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7700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E611BD-4C14-5AC1-87BD-D4D8F799054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C3343-4AA8-4826-A502-0DBA4C69AF7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4319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79A9C0A-8048-4610-EBE2-183D0C323B1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7AE8D-80E8-4FC0-9BF9-44E19B5E577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5182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EB79BF5-1108-3DA1-6E0E-060ABB8989F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A4B01-69F5-4B06-BF0B-D9ED9E7A80C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1245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7AE5BB2D-AA7B-0672-765C-97C18301ED6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926A0-7BE9-4054-8A03-871F650E532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42624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248F5F-77AC-55D6-9F93-9F0427466DD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96A9E-3E1A-4BEE-BF50-BE8976F0D0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0010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CF26C5-12CB-701F-1196-B191B04B012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328E4-C123-416D-8FE7-45C24CA3DA9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3893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973603FA-F30B-A203-0910-363150E5B8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6212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73B61CEB-9338-F484-B879-5A805E7311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6212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9CD46DF8-D428-F408-23BE-030F0F9CA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029" name="Text Box 4">
            <a:extLst>
              <a:ext uri="{FF2B5EF4-FFF2-40B4-BE49-F238E27FC236}">
                <a16:creationId xmlns:a16="http://schemas.microsoft.com/office/drawing/2014/main" id="{106D0EC7-8663-B334-BEFB-86D8836EF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B3BA5E29-0A2E-7F3D-3CA8-220E077B75F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3150" cy="5159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F13DD82-7770-4F07-B621-94A44F95907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31" name="TextBox 4">
            <a:extLst>
              <a:ext uri="{FF2B5EF4-FFF2-40B4-BE49-F238E27FC236}">
                <a16:creationId xmlns:a16="http://schemas.microsoft.com/office/drawing/2014/main" id="{E471A6EB-FFA5-F9CE-EC71-F2983969A1A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7413" y="0"/>
            <a:ext cx="7159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1100">
                <a:solidFill>
                  <a:srgbClr val="FF8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RESTRICTED</a:t>
            </a:r>
          </a:p>
        </p:txBody>
      </p:sp>
      <p:sp>
        <p:nvSpPr>
          <p:cNvPr id="1032" name="TextBox 5">
            <a:extLst>
              <a:ext uri="{FF2B5EF4-FFF2-40B4-BE49-F238E27FC236}">
                <a16:creationId xmlns:a16="http://schemas.microsoft.com/office/drawing/2014/main" id="{7615603E-6677-7FD3-B0F7-49F3D904648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7413" y="7391400"/>
            <a:ext cx="7159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1100">
                <a:solidFill>
                  <a:srgbClr val="FF8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RESTRICTED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dit.com/r/postpunk/comments/fgbn4x/carter_usm_while_you_were_out_glastonbury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itudeiseverything.org.uk/news/glastonbury-access-inspiration-for-any-festival" TargetMode="External"/><Relationship Id="rId2" Type="http://schemas.openxmlformats.org/officeDocument/2006/relationships/hyperlink" Target="https://www.gov.uk/government/news/glastonbury-festival-fined-for-causing-pollu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hyperlink" Target="https://www.carbonbrief.org/warming-warning-1981-tv-documentary-warned-climate-chang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lexible.falmouth.ac.uk/courses/short/a-greener-future-assessor-train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mailto:shortcourses@falmouth.ac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>
            <a:extLst>
              <a:ext uri="{FF2B5EF4-FFF2-40B4-BE49-F238E27FC236}">
                <a16:creationId xmlns:a16="http://schemas.microsoft.com/office/drawing/2014/main" id="{597DA563-4013-1AA5-97B6-CEAFE7A64A18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0" y="0"/>
            <a:ext cx="10080625" cy="7559675"/>
          </a:xfrm>
          <a:prstGeom prst="rect">
            <a:avLst/>
          </a:prstGeom>
          <a:solidFill>
            <a:srgbClr val="FFFF00">
              <a:alpha val="32941"/>
            </a:srgb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0000" tIns="45000" rIns="90000" bIns="45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marL="0" marR="0" lvl="0" indent="0" algn="ctr" defTabSz="449263" rtl="0" eaLnBrk="1" fontAlgn="base" latinLnBrk="0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2" charset="0"/>
              <a:ea typeface="SimSun" charset="-122"/>
              <a:cs typeface="+mn-cs"/>
            </a:endParaRPr>
          </a:p>
          <a:p>
            <a:pPr marL="0" marR="0" lvl="0" indent="0" algn="ctr" defTabSz="449263" rtl="0" eaLnBrk="1" fontAlgn="base" latinLnBrk="0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2" charset="0"/>
              <a:ea typeface="SimSun" charset="-122"/>
              <a:cs typeface="+mn-cs"/>
            </a:endParaRPr>
          </a:p>
          <a:p>
            <a:pPr marL="0" marR="0" lvl="0" indent="0" algn="ctr" defTabSz="449263" rtl="0" eaLnBrk="1" fontAlgn="base" latinLnBrk="0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What we talk about when we talk about sustainability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SimSun" charset="-122"/>
                <a:cs typeface="+mn-cs"/>
              </a:rPr>
              <a:t> </a:t>
            </a:r>
          </a:p>
          <a:p>
            <a:pPr marL="0" marR="0" lvl="0" indent="0" algn="ctr" defTabSz="449263" rtl="0" eaLnBrk="1" fontAlgn="base" latinLnBrk="0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SimSun" charset="-122"/>
              <a:cs typeface="+mn-cs"/>
            </a:endParaRPr>
          </a:p>
          <a:p>
            <a:pPr marL="0" marR="0" lvl="0" indent="0" algn="ctr" defTabSz="449263" rtl="0" eaLnBrk="1" fontAlgn="base" latinLnBrk="0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SimSun" charset="-122"/>
              <a:cs typeface="+mn-cs"/>
            </a:endParaRPr>
          </a:p>
          <a:p>
            <a:pPr marL="0" marR="0" lvl="0" indent="0" algn="ctr" defTabSz="449263" rtl="0" eaLnBrk="1" fontAlgn="base" latinLnBrk="0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SimSun" charset="-122"/>
              <a:cs typeface="+mn-cs"/>
            </a:endParaRPr>
          </a:p>
          <a:p>
            <a:pPr marL="0" marR="0" lvl="0" indent="0" algn="ctr" defTabSz="449263" rtl="0" eaLnBrk="1" fontAlgn="base" latinLnBrk="0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SimSun" charset="-122"/>
              <a:cs typeface="+mn-cs"/>
            </a:endParaRPr>
          </a:p>
          <a:p>
            <a:pPr marL="0" marR="0" lvl="0" indent="0" algn="ctr" defTabSz="449263" rtl="0" eaLnBrk="1" fontAlgn="base" latinLnBrk="0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SimSun" charset="-122"/>
              <a:cs typeface="+mn-cs"/>
            </a:endParaRPr>
          </a:p>
          <a:p>
            <a:pPr marL="0" marR="0" lvl="0" indent="0" algn="ctr" defTabSz="449263" rtl="0" eaLnBrk="1" fontAlgn="base" latinLnBrk="0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SimSun" charset="-122"/>
              <a:cs typeface="+mn-cs"/>
            </a:endParaRPr>
          </a:p>
          <a:p>
            <a:pPr marL="0" marR="0" lvl="0" indent="0" algn="ctr" defTabSz="449263" rtl="0" eaLnBrk="1" fontAlgn="base" latinLnBrk="0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charset="-122"/>
                <a:cs typeface="+mn-cs"/>
              </a:rPr>
              <a:t>IMAGE: ‘Festival villas’ street sign CREDIT: 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charset="-122"/>
                <a:cs typeface="+mn-cs"/>
              </a:rPr>
              <a:t>Bossey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SimSun" charset="-122"/>
              <a:cs typeface="+mn-cs"/>
            </a:endParaRPr>
          </a:p>
          <a:p>
            <a:pPr marL="0" marR="0" lvl="0" indent="0" algn="ctr" defTabSz="449263" rtl="0" eaLnBrk="1" fontAlgn="base" latinLnBrk="0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charset="-122"/>
                <a:cs typeface="+mn-cs"/>
              </a:rPr>
              <a:t>Adrian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charset="-122"/>
                <a:cs typeface="+mn-cs"/>
              </a:rPr>
              <a:t>Bossey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SimSun" charset="-122"/>
              <a:cs typeface="+mn-cs"/>
            </a:endParaRPr>
          </a:p>
          <a:p>
            <a:pPr marL="0" marR="0" lvl="0" indent="0" algn="ctr" defTabSz="449263" rtl="0" eaLnBrk="1" fontAlgn="base" latinLnBrk="0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SimSun" charset="-122"/>
              <a:cs typeface="+mn-cs"/>
            </a:endParaRPr>
          </a:p>
          <a:p>
            <a:pPr marL="0" marR="0" lvl="0" indent="0" algn="ctr" defTabSz="449263" rtl="0" eaLnBrk="1" fontAlgn="base" latinLnBrk="0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SimSun" charset="-122"/>
              <a:cs typeface="+mn-cs"/>
            </a:endParaRPr>
          </a:p>
          <a:p>
            <a:pPr marL="0" marR="0" lvl="0" indent="0" algn="ctr" defTabSz="449263" rtl="0" eaLnBrk="1" fontAlgn="base" latinLnBrk="0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2" charset="0"/>
              <a:ea typeface="SimSun" charset="-122"/>
              <a:cs typeface="+mn-cs"/>
            </a:endParaRPr>
          </a:p>
        </p:txBody>
      </p:sp>
      <p:pic>
        <p:nvPicPr>
          <p:cNvPr id="15362" name="Picture 3" descr="A picture containing text, outdoor, ground, sign">
            <a:extLst>
              <a:ext uri="{FF2B5EF4-FFF2-40B4-BE49-F238E27FC236}">
                <a16:creationId xmlns:a16="http://schemas.microsoft.com/office/drawing/2014/main" id="{C4C38FE8-3BA3-A193-36F2-0B6CBFAB2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613" y="2627313"/>
            <a:ext cx="4343400" cy="325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C37B8556-0FB1-39DF-2AC3-140D394FB3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080625" cy="1558925"/>
          </a:xfrm>
          <a:solidFill>
            <a:srgbClr val="FFFF00">
              <a:alpha val="32941"/>
            </a:srgbClr>
          </a:solidFill>
        </p:spPr>
        <p:txBody>
          <a:bodyPr/>
          <a:lstStyle/>
          <a:p>
            <a:r>
              <a:rPr lang="en-GB" altLang="en-US" sz="4000" b="1" dirty="0">
                <a:solidFill>
                  <a:schemeClr val="accent2"/>
                </a:solidFill>
              </a:rPr>
              <a:t>So, what do I know?</a:t>
            </a:r>
          </a:p>
        </p:txBody>
      </p:sp>
      <p:sp>
        <p:nvSpPr>
          <p:cNvPr id="20482" name="TextBox 5" descr="A hand drawn poster for the band CARTER USM from a pub gig in 1988">
            <a:extLst>
              <a:ext uri="{FF2B5EF4-FFF2-40B4-BE49-F238E27FC236}">
                <a16:creationId xmlns:a16="http://schemas.microsoft.com/office/drawing/2014/main" id="{7C7FC6E8-290A-EFD4-2C1A-B03518615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58925"/>
            <a:ext cx="10080625" cy="6370638"/>
          </a:xfrm>
          <a:prstGeom prst="rect">
            <a:avLst/>
          </a:prstGeom>
          <a:solidFill>
            <a:srgbClr val="FFFF00">
              <a:alpha val="32941"/>
            </a:srgbClr>
          </a:solidFill>
          <a:ln>
            <a:noFill/>
          </a:ln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b="1" dirty="0">
              <a:hlinkClick r:id="rId3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b="1" dirty="0">
              <a:hlinkClick r:id="rId3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b="1" dirty="0">
              <a:hlinkClick r:id="rId3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b="1" dirty="0">
              <a:hlinkClick r:id="rId3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b="1" dirty="0">
              <a:hlinkClick r:id="rId3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b="1" dirty="0">
              <a:hlinkClick r:id="rId3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b="1" dirty="0">
              <a:hlinkClick r:id="rId3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b="1" dirty="0">
              <a:hlinkClick r:id="rId3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b="1" dirty="0">
              <a:hlinkClick r:id="rId3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b="1" dirty="0">
              <a:hlinkClick r:id="rId3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b="1" dirty="0">
              <a:hlinkClick r:id="rId3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b="1" dirty="0">
              <a:hlinkClick r:id="rId3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b="1" dirty="0">
              <a:hlinkClick r:id="rId3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b="1" dirty="0">
              <a:hlinkClick r:id="rId3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b="1" dirty="0">
              <a:hlinkClick r:id="rId3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b="1" dirty="0">
              <a:hlinkClick r:id="rId3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b="1" dirty="0">
              <a:hlinkClick r:id="rId3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b="1" dirty="0">
              <a:hlinkClick r:id="rId3"/>
            </a:endParaRP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+mn-lt"/>
              </a:rPr>
              <a:t>	     </a:t>
            </a:r>
            <a:r>
              <a:rPr lang="en-GB" sz="1200" dirty="0">
                <a:solidFill>
                  <a:schemeClr val="tx1"/>
                </a:solidFill>
                <a:latin typeface="+mn-lt"/>
              </a:rPr>
              <a:t>IMAGE: ‘Carter’ pub gig poster CREDIT: A. Bossey 		    IMAGE: ‘Glastonbury’ 1992 poster CREDIT: A. Bossey</a:t>
            </a:r>
          </a:p>
          <a:p>
            <a:pPr>
              <a:defRPr/>
            </a:pPr>
            <a:endParaRPr lang="en-GB" b="1" dirty="0">
              <a:hlinkClick r:id="rId3"/>
            </a:endParaRPr>
          </a:p>
          <a:p>
            <a:pPr>
              <a:defRPr/>
            </a:pPr>
            <a:r>
              <a:rPr lang="en-GB" b="1" dirty="0">
                <a:hlinkClick r:id="rId3"/>
              </a:rPr>
              <a:t>Captured on film ...</a:t>
            </a:r>
            <a:r>
              <a:rPr lang="en-GB" b="1" dirty="0"/>
              <a:t>          								</a:t>
            </a:r>
            <a:r>
              <a:rPr lang="en-GB" b="1" dirty="0">
                <a:solidFill>
                  <a:schemeClr val="tx1"/>
                </a:solidFill>
              </a:rPr>
              <a:t>Q. WHAT IS SUSTAINABILITY?</a:t>
            </a:r>
          </a:p>
          <a:p>
            <a:pPr>
              <a:defRPr/>
            </a:pPr>
            <a:endParaRPr lang="en-GB" b="1" dirty="0"/>
          </a:p>
        </p:txBody>
      </p:sp>
      <p:pic>
        <p:nvPicPr>
          <p:cNvPr id="17411" name="Picture 1">
            <a:extLst>
              <a:ext uri="{FF2B5EF4-FFF2-40B4-BE49-F238E27FC236}">
                <a16:creationId xmlns:a16="http://schemas.microsoft.com/office/drawing/2014/main" id="{6B1F06B7-19C0-B181-00F6-FA514EA72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1347788"/>
            <a:ext cx="3660775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 descr="A picture containing text">
            <a:extLst>
              <a:ext uri="{FF2B5EF4-FFF2-40B4-BE49-F238E27FC236}">
                <a16:creationId xmlns:a16="http://schemas.microsoft.com/office/drawing/2014/main" id="{8A4B98B6-09F2-EBEB-0D46-AACE57BF8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6381" y="1964532"/>
            <a:ext cx="5183187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Content Placeholder 8" descr="A hand drawn poster for the band CARTER USM from a pub gig in 1988">
            <a:extLst>
              <a:ext uri="{FF2B5EF4-FFF2-40B4-BE49-F238E27FC236}">
                <a16:creationId xmlns:a16="http://schemas.microsoft.com/office/drawing/2014/main" id="{6F25BED0-12CE-4739-8707-A18628AFD7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52463" y="1287463"/>
            <a:ext cx="9066212" cy="4984750"/>
          </a:xfrm>
        </p:spPr>
        <p:txBody>
          <a:bodyPr/>
          <a:lstStyle/>
          <a:p>
            <a:r>
              <a:rPr lang="en-US" altLang="en-US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5CAC3783-1CF9-B3DD-A3DD-D0DE49E7D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80625" cy="1558925"/>
          </a:xfrm>
          <a:solidFill>
            <a:srgbClr val="FFFF00">
              <a:alpha val="32941"/>
            </a:srgbClr>
          </a:solidFill>
        </p:spPr>
        <p:txBody>
          <a:bodyPr/>
          <a:lstStyle/>
          <a:p>
            <a:pPr>
              <a:buFont typeface="Times New Roman" charset="0"/>
              <a:buNone/>
              <a:defRPr/>
            </a:pPr>
            <a:r>
              <a:rPr lang="en-GB" altLang="en-US" sz="4000" b="1" dirty="0">
                <a:solidFill>
                  <a:schemeClr val="accent6"/>
                </a:solidFill>
              </a:rPr>
              <a:t>Sustainability Definition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6B1DE-ED4A-FD3C-789F-6BA90C9B0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58925"/>
            <a:ext cx="10080625" cy="6000750"/>
          </a:xfrm>
          <a:solidFill>
            <a:srgbClr val="FFFF00">
              <a:alpha val="32941"/>
            </a:srgbClr>
          </a:solidFill>
        </p:spPr>
        <p:txBody>
          <a:bodyPr/>
          <a:lstStyle/>
          <a:p>
            <a:pPr marL="583193" indent="-457200">
              <a:buFont typeface="Arial" panose="020B0604020202020204" pitchFamily="34" charset="0"/>
              <a:buChar char="•"/>
              <a:defRPr/>
            </a:pPr>
            <a:r>
              <a:rPr lang="en-GB" sz="2800" b="1" i="1" dirty="0"/>
              <a:t>"Development that meets the needs of the present without compromising the ability of future generations to meet their own needs” </a:t>
            </a:r>
            <a:r>
              <a:rPr lang="en-GB" sz="2800" dirty="0"/>
              <a:t>Brundtland Report – ‘Our Common Future (1987)</a:t>
            </a:r>
          </a:p>
          <a:p>
            <a:pPr marL="125993" indent="0">
              <a:defRPr/>
            </a:pPr>
            <a:endParaRPr lang="en-GB" sz="2800" dirty="0"/>
          </a:p>
          <a:p>
            <a:pPr marL="583193" indent="-457200"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We need to consider </a:t>
            </a:r>
            <a:r>
              <a:rPr lang="en-GB" sz="2800" b="1" dirty="0"/>
              <a:t>financial, social and environmental </a:t>
            </a:r>
            <a:r>
              <a:rPr lang="en-GB" sz="2800" dirty="0"/>
              <a:t>issues</a:t>
            </a:r>
          </a:p>
          <a:p>
            <a:pPr marL="583193" indent="-457200">
              <a:buFont typeface="Arial" panose="020B0604020202020204" pitchFamily="34" charset="0"/>
              <a:buChar char="•"/>
              <a:defRPr/>
            </a:pPr>
            <a:endParaRPr lang="en-GB" sz="2800" dirty="0"/>
          </a:p>
          <a:p>
            <a:pPr marL="583193" indent="-457200"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Focusing solely on environmental issues will not be sufficient</a:t>
            </a:r>
          </a:p>
          <a:p>
            <a:pPr marL="583193" indent="-457200">
              <a:buFont typeface="Arial" panose="020B0604020202020204" pitchFamily="34" charset="0"/>
              <a:buChar char="•"/>
              <a:defRPr/>
            </a:pPr>
            <a:endParaRPr lang="en-GB" sz="2400" dirty="0"/>
          </a:p>
          <a:p>
            <a:pPr>
              <a:defRPr/>
            </a:pPr>
            <a:endParaRPr lang="en-GB" dirty="0"/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95DC4520-3EC7-52A5-C5CA-8806B1811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6227763"/>
            <a:ext cx="1165225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AF9574BC-1FA6-C01B-A0F0-D636BDD248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080625" cy="1558925"/>
          </a:xfrm>
          <a:solidFill>
            <a:srgbClr val="FFFF00">
              <a:alpha val="32941"/>
            </a:srgbClr>
          </a:solidFill>
        </p:spPr>
        <p:txBody>
          <a:bodyPr/>
          <a:lstStyle/>
          <a:p>
            <a:r>
              <a:rPr lang="en-GB" altLang="en-US" sz="4000" b="1" dirty="0">
                <a:solidFill>
                  <a:schemeClr val="accent2"/>
                </a:solidFill>
              </a:rPr>
              <a:t>We’ve come a long way (baby)</a:t>
            </a:r>
          </a:p>
        </p:txBody>
      </p:sp>
      <p:sp>
        <p:nvSpPr>
          <p:cNvPr id="20482" name="TextBox 5">
            <a:extLst>
              <a:ext uri="{FF2B5EF4-FFF2-40B4-BE49-F238E27FC236}">
                <a16:creationId xmlns:a16="http://schemas.microsoft.com/office/drawing/2014/main" id="{97177F04-660B-5407-E6C0-3D897938F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58925"/>
            <a:ext cx="10080625" cy="8648700"/>
          </a:xfrm>
          <a:prstGeom prst="rect">
            <a:avLst/>
          </a:prstGeom>
          <a:solidFill>
            <a:srgbClr val="FFFF00">
              <a:alpha val="32941"/>
            </a:srgb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endParaRPr lang="en-GB" altLang="en-US" b="1" dirty="0">
              <a:solidFill>
                <a:schemeClr val="accent2"/>
              </a:solidFill>
            </a:endParaRPr>
          </a:p>
          <a:p>
            <a:pPr>
              <a:defRPr/>
            </a:pPr>
            <a:endParaRPr lang="en-GB" altLang="en-US" b="1" dirty="0">
              <a:solidFill>
                <a:schemeClr val="accent2"/>
              </a:solidFill>
            </a:endParaRPr>
          </a:p>
          <a:p>
            <a:pPr>
              <a:defRPr/>
            </a:pPr>
            <a:endParaRPr lang="en-GB" altLang="en-US" b="1" dirty="0">
              <a:solidFill>
                <a:schemeClr val="accent2"/>
              </a:solidFill>
            </a:endParaRPr>
          </a:p>
          <a:p>
            <a:pPr>
              <a:defRPr/>
            </a:pPr>
            <a:endParaRPr lang="en-GB" altLang="en-US" b="1" dirty="0">
              <a:solidFill>
                <a:schemeClr val="accent2"/>
              </a:solidFill>
            </a:endParaRPr>
          </a:p>
          <a:p>
            <a:pPr>
              <a:defRPr/>
            </a:pPr>
            <a:endParaRPr lang="en-GB" altLang="en-US" b="1" dirty="0">
              <a:solidFill>
                <a:schemeClr val="accent2"/>
              </a:solidFill>
            </a:endParaRPr>
          </a:p>
          <a:p>
            <a:pPr>
              <a:defRPr/>
            </a:pPr>
            <a:endParaRPr lang="en-GB" altLang="en-US" b="1" dirty="0">
              <a:solidFill>
                <a:schemeClr val="accent2"/>
              </a:solidFill>
            </a:endParaRPr>
          </a:p>
          <a:p>
            <a:pPr>
              <a:defRPr/>
            </a:pPr>
            <a:endParaRPr lang="en-GB" altLang="en-US" b="1" dirty="0">
              <a:solidFill>
                <a:schemeClr val="accent2"/>
              </a:solidFill>
            </a:endParaRPr>
          </a:p>
          <a:p>
            <a:pPr>
              <a:defRPr/>
            </a:pPr>
            <a:endParaRPr lang="en-GB" altLang="en-US" b="1" dirty="0">
              <a:solidFill>
                <a:schemeClr val="accent2"/>
              </a:solidFill>
            </a:endParaRPr>
          </a:p>
          <a:p>
            <a:pPr>
              <a:defRPr/>
            </a:pPr>
            <a:endParaRPr lang="en-GB" altLang="en-US" b="1" dirty="0">
              <a:solidFill>
                <a:schemeClr val="accent2"/>
              </a:solidFill>
            </a:endParaRPr>
          </a:p>
          <a:p>
            <a:pPr>
              <a:defRPr/>
            </a:pPr>
            <a:endParaRPr lang="en-GB" altLang="en-US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+mn-lt"/>
              </a:rPr>
              <a:t>		IMAGE: ‘Glastonbury Festival site in 1981. 					IMAGE: ‘Glastonbury Festival’ site in 2016</a:t>
            </a:r>
            <a:endParaRPr lang="en-GB" altLang="en-US" sz="1200" b="1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endParaRPr lang="en-GB" altLang="en-US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GB" altLang="en-US" b="1" dirty="0">
                <a:solidFill>
                  <a:schemeClr val="accent2"/>
                </a:solidFill>
              </a:rPr>
              <a:t>	</a:t>
            </a:r>
            <a:r>
              <a:rPr lang="en-GB" altLang="en-US" sz="2000" b="1" dirty="0">
                <a:solidFill>
                  <a:schemeClr val="tx1"/>
                </a:solidFill>
              </a:rPr>
              <a:t>1981 – 18,000 capacity					2016 – 203,000 capacity </a:t>
            </a:r>
          </a:p>
          <a:p>
            <a:pPr>
              <a:defRPr/>
            </a:pPr>
            <a:r>
              <a:rPr lang="en-GB" altLang="en-US" sz="2000" b="1" dirty="0">
                <a:solidFill>
                  <a:schemeClr val="tx1"/>
                </a:solidFill>
              </a:rPr>
              <a:t>	£8 per ticket								£228 + £5 booking fee</a:t>
            </a:r>
          </a:p>
          <a:p>
            <a:pPr>
              <a:defRPr/>
            </a:pPr>
            <a:r>
              <a:rPr lang="en-GB" altLang="en-US" sz="2000" b="1" dirty="0">
                <a:solidFill>
                  <a:schemeClr val="tx1"/>
                </a:solidFill>
              </a:rPr>
              <a:t>	Very poor traffic management				Fined £31,000 for </a:t>
            </a:r>
            <a:r>
              <a:rPr lang="en-GB" altLang="en-US" sz="2000" b="1" dirty="0">
                <a:solidFill>
                  <a:schemeClr val="tx1"/>
                </a:solidFill>
                <a:hlinkClick r:id="rId2"/>
              </a:rPr>
              <a:t>pollution</a:t>
            </a:r>
            <a:endParaRPr lang="en-GB" altLang="en-US" sz="20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altLang="en-US" sz="2000" b="1" dirty="0">
                <a:solidFill>
                  <a:schemeClr val="tx1"/>
                </a:solidFill>
              </a:rPr>
              <a:t>	Very poor accessibility!					Gold </a:t>
            </a:r>
            <a:r>
              <a:rPr lang="en-GB" altLang="en-US" sz="2000" b="1" dirty="0">
                <a:solidFill>
                  <a:schemeClr val="tx1"/>
                </a:solidFill>
                <a:hlinkClick r:id="rId3"/>
              </a:rPr>
              <a:t>AiE </a:t>
            </a:r>
            <a:r>
              <a:rPr lang="en-GB" altLang="en-US" sz="2000" b="1" dirty="0">
                <a:solidFill>
                  <a:schemeClr val="tx1"/>
                </a:solidFill>
              </a:rPr>
              <a:t> Charter of Best Practice</a:t>
            </a:r>
          </a:p>
          <a:p>
            <a:pPr>
              <a:defRPr/>
            </a:pPr>
            <a:r>
              <a:rPr lang="en-GB" altLang="en-US" sz="2000" b="1" dirty="0">
                <a:solidFill>
                  <a:schemeClr val="tx1"/>
                </a:solidFill>
              </a:rPr>
              <a:t>	Supported CND							£2m Greenpeace, Oxfam, Water Aid </a:t>
            </a:r>
          </a:p>
          <a:p>
            <a:pPr>
              <a:defRPr/>
            </a:pPr>
            <a:endParaRPr lang="en-GB" altLang="en-US" sz="20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altLang="en-US" sz="2000" b="1" dirty="0">
                <a:solidFill>
                  <a:schemeClr val="tx1"/>
                </a:solidFill>
              </a:rPr>
              <a:t>	ITV broadcast </a:t>
            </a:r>
            <a:r>
              <a:rPr lang="en-GB" altLang="en-US" sz="2000" b="1" dirty="0">
                <a:solidFill>
                  <a:schemeClr val="tx1"/>
                </a:solidFill>
                <a:hlinkClick r:id="rId4"/>
              </a:rPr>
              <a:t>Warming Warning</a:t>
            </a:r>
            <a:r>
              <a:rPr lang="en-GB" altLang="en-US" sz="2000" b="1" dirty="0">
                <a:solidFill>
                  <a:schemeClr val="tx1"/>
                </a:solidFill>
              </a:rPr>
              <a:t>			Declarations of climate emergency					</a:t>
            </a:r>
          </a:p>
          <a:p>
            <a:pPr>
              <a:defRPr/>
            </a:pPr>
            <a:endParaRPr lang="en-GB" altLang="en-US" b="1" dirty="0">
              <a:solidFill>
                <a:schemeClr val="accent2"/>
              </a:solidFill>
            </a:endParaRPr>
          </a:p>
          <a:p>
            <a:pPr>
              <a:defRPr/>
            </a:pPr>
            <a:endParaRPr lang="en-GB" altLang="en-US" b="1" dirty="0">
              <a:solidFill>
                <a:schemeClr val="accent2"/>
              </a:solidFill>
            </a:endParaRPr>
          </a:p>
          <a:p>
            <a:pPr>
              <a:defRPr/>
            </a:pPr>
            <a:endParaRPr lang="en-GB" altLang="en-US" b="1" dirty="0">
              <a:solidFill>
                <a:schemeClr val="accent2"/>
              </a:solidFill>
            </a:endParaRPr>
          </a:p>
          <a:p>
            <a:pPr>
              <a:defRPr/>
            </a:pPr>
            <a:endParaRPr lang="en-GB" altLang="en-US" b="1" dirty="0">
              <a:solidFill>
                <a:schemeClr val="accent2"/>
              </a:solidFill>
            </a:endParaRPr>
          </a:p>
          <a:p>
            <a:pPr>
              <a:defRPr/>
            </a:pPr>
            <a:endParaRPr lang="en-GB" altLang="en-US" b="1" dirty="0">
              <a:solidFill>
                <a:schemeClr val="accent2"/>
              </a:solidFill>
            </a:endParaRPr>
          </a:p>
          <a:p>
            <a:pPr>
              <a:defRPr/>
            </a:pPr>
            <a:endParaRPr lang="en-GB" altLang="en-US" b="1" dirty="0">
              <a:solidFill>
                <a:schemeClr val="accent2"/>
              </a:solidFill>
            </a:endParaRPr>
          </a:p>
          <a:p>
            <a:pPr>
              <a:defRPr/>
            </a:pPr>
            <a:endParaRPr lang="en-GB" altLang="en-US" b="1" dirty="0">
              <a:solidFill>
                <a:schemeClr val="accent2"/>
              </a:solidFill>
            </a:endParaRPr>
          </a:p>
          <a:p>
            <a:pPr>
              <a:defRPr/>
            </a:pPr>
            <a:endParaRPr lang="en-GB" altLang="en-US" b="1" dirty="0">
              <a:solidFill>
                <a:schemeClr val="accent2"/>
              </a:solidFill>
            </a:endParaRPr>
          </a:p>
          <a:p>
            <a:pPr>
              <a:defRPr/>
            </a:pPr>
            <a:endParaRPr lang="en-GB" altLang="en-US" b="1" dirty="0">
              <a:solidFill>
                <a:schemeClr val="accent2"/>
              </a:solidFill>
            </a:endParaRPr>
          </a:p>
          <a:p>
            <a:pPr>
              <a:defRPr/>
            </a:pPr>
            <a:endParaRPr lang="en-US" altLang="en-US" dirty="0"/>
          </a:p>
        </p:txBody>
      </p:sp>
      <p:pic>
        <p:nvPicPr>
          <p:cNvPr id="21507" name="Content Placeholder 3">
            <a:extLst>
              <a:ext uri="{FF2B5EF4-FFF2-40B4-BE49-F238E27FC236}">
                <a16:creationId xmlns:a16="http://schemas.microsoft.com/office/drawing/2014/main" id="{822EA735-6523-A9F0-C912-F8246EFB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7225" y="1474788"/>
            <a:ext cx="4430713" cy="2822575"/>
          </a:xfrm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EA090189-48DC-B0A7-A7D3-D3DAF8A27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1517650"/>
            <a:ext cx="4257675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F4742B88-8C9F-CEB8-2B51-6597B8D77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80625" cy="1558925"/>
          </a:xfrm>
          <a:solidFill>
            <a:srgbClr val="FFFF00">
              <a:alpha val="32941"/>
            </a:srgbClr>
          </a:solidFill>
        </p:spPr>
        <p:txBody>
          <a:bodyPr/>
          <a:lstStyle/>
          <a:p>
            <a:pPr>
              <a:buFont typeface="Times New Roman" charset="0"/>
              <a:buNone/>
              <a:defRPr/>
            </a:pPr>
            <a:r>
              <a:rPr lang="en-GB" altLang="en-US" sz="4000" b="1" dirty="0">
                <a:solidFill>
                  <a:schemeClr val="accent6"/>
                </a:solidFill>
              </a:rPr>
              <a:t>On-line Sustainability Training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4F71-2F33-28B2-FC33-B87637069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58925"/>
            <a:ext cx="10080625" cy="6000750"/>
          </a:xfrm>
          <a:solidFill>
            <a:srgbClr val="FFFF00">
              <a:alpha val="32941"/>
            </a:srgbClr>
          </a:solidFill>
        </p:spPr>
        <p:txBody>
          <a:bodyPr/>
          <a:lstStyle/>
          <a:p>
            <a:pPr marL="583193" indent="-457200">
              <a:buFont typeface="Arial" panose="020B0604020202020204" pitchFamily="34" charset="0"/>
              <a:buChar char="•"/>
              <a:defRPr/>
            </a:pPr>
            <a:endParaRPr lang="en-GB" sz="2800" b="1" dirty="0">
              <a:ea typeface="Times"/>
              <a:cs typeface="Calibri" panose="020F0502020204030204" pitchFamily="34" charset="0"/>
              <a:hlinkClick r:id="rId3"/>
            </a:endParaRPr>
          </a:p>
          <a:p>
            <a:pPr marL="583193" indent="-457200">
              <a:buFont typeface="Arial" panose="020B0604020202020204" pitchFamily="34" charset="0"/>
              <a:buChar char="•"/>
              <a:defRPr/>
            </a:pPr>
            <a:r>
              <a:rPr lang="en-GB" sz="2800" b="1" dirty="0">
                <a:ea typeface="Times"/>
                <a:cs typeface="Calibri" panose="020F0502020204030204" pitchFamily="34" charset="0"/>
                <a:hlinkClick r:id="rId3"/>
              </a:rPr>
              <a:t>A Greener Festival: Assessing Sustainability for the Live Events Industry</a:t>
            </a:r>
            <a:r>
              <a:rPr lang="en-GB" sz="2800" dirty="0">
                <a:ea typeface="Times"/>
                <a:cs typeface="Calibri" panose="020F0502020204030204" pitchFamily="34" charset="0"/>
                <a:hlinkClick r:id="rId3"/>
              </a:rPr>
              <a:t> </a:t>
            </a:r>
            <a:endParaRPr lang="en-GB" sz="2800" dirty="0">
              <a:cs typeface="Calibri" panose="020F0502020204030204" pitchFamily="34" charset="0"/>
            </a:endParaRPr>
          </a:p>
          <a:p>
            <a:pPr marL="583193" indent="-45720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cs typeface="Calibri" panose="020F0502020204030204" pitchFamily="34" charset="0"/>
              </a:rPr>
              <a:t>Next start date 12 February 2024</a:t>
            </a:r>
          </a:p>
          <a:p>
            <a:pPr marL="583193" indent="-45720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cs typeface="Calibri" panose="020F0502020204030204" pitchFamily="34" charset="0"/>
              </a:rPr>
              <a:t>Please </a:t>
            </a:r>
            <a:r>
              <a:rPr lang="en-GB" sz="2800" dirty="0">
                <a:solidFill>
                  <a:srgbClr val="212121"/>
                </a:solidFill>
                <a:cs typeface="Calibri" panose="020F0502020204030204" pitchFamily="34" charset="0"/>
              </a:rPr>
              <a:t>contact </a:t>
            </a:r>
            <a:r>
              <a:rPr lang="en-GB" sz="2800" u="sng" dirty="0">
                <a:solidFill>
                  <a:srgbClr val="0078D7"/>
                </a:solidFill>
                <a:cs typeface="Calibri" panose="020F0502020204030204" pitchFamily="34" charset="0"/>
                <a:hlinkClick r:id="rId4" tooltip="mailto:shortcourses@falmouth.ac.uk"/>
              </a:rPr>
              <a:t>shortcourses@falmouth.ac.uk</a:t>
            </a:r>
            <a:r>
              <a:rPr lang="en-GB" sz="2800" dirty="0">
                <a:solidFill>
                  <a:srgbClr val="212121"/>
                </a:solidFill>
                <a:cs typeface="Calibri" panose="020F0502020204030204" pitchFamily="34" charset="0"/>
              </a:rPr>
              <a:t> </a:t>
            </a:r>
            <a:endParaRPr lang="en-GB" sz="2800" dirty="0">
              <a:cs typeface="Calibri" panose="020F0502020204030204" pitchFamily="34" charset="0"/>
            </a:endParaRPr>
          </a:p>
          <a:p>
            <a:pPr marL="583193" indent="-457200">
              <a:buFont typeface="Arial" panose="020B0604020202020204" pitchFamily="34" charset="0"/>
              <a:buChar char="•"/>
              <a:defRPr/>
            </a:pPr>
            <a:endParaRPr lang="en-GB" sz="2800" dirty="0"/>
          </a:p>
          <a:p>
            <a:pPr marL="125993" indent="0">
              <a:defRPr/>
            </a:pPr>
            <a:endParaRPr lang="en-GB" sz="2400" dirty="0"/>
          </a:p>
          <a:p>
            <a:pPr>
              <a:defRPr/>
            </a:pPr>
            <a:endParaRPr lang="en-GB" dirty="0"/>
          </a:p>
        </p:txBody>
      </p:sp>
      <p:pic>
        <p:nvPicPr>
          <p:cNvPr id="22531" name="Picture 6" descr="AGF_colour">
            <a:extLst>
              <a:ext uri="{FF2B5EF4-FFF2-40B4-BE49-F238E27FC236}">
                <a16:creationId xmlns:a16="http://schemas.microsoft.com/office/drawing/2014/main" id="{2A2298EA-CFA4-5D20-FE98-449706F13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5435600"/>
            <a:ext cx="300355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2783</TotalTime>
  <Words>299</Words>
  <Application>Microsoft Office PowerPoint</Application>
  <PresentationFormat>Custom</PresentationFormat>
  <Paragraphs>80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SimSun</vt:lpstr>
      <vt:lpstr>Times New Roman</vt:lpstr>
      <vt:lpstr>Calibri</vt:lpstr>
      <vt:lpstr>Arial Unicode MS</vt:lpstr>
      <vt:lpstr>Times</vt:lpstr>
      <vt:lpstr>Office Theme</vt:lpstr>
      <vt:lpstr>  What we talk about when we talk about sustainability        IMAGE: ‘Festival villas’ street sign CREDIT: A. Bossey Adrian Bossey   </vt:lpstr>
      <vt:lpstr>So, what do I know?</vt:lpstr>
      <vt:lpstr>Sustainability Definition </vt:lpstr>
      <vt:lpstr>We’ve come a long way (baby)</vt:lpstr>
      <vt:lpstr>On-line Sustainability Training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CLAIRE EASON-BASSETT</dc:creator>
  <cp:lastModifiedBy>Ailsa Poll</cp:lastModifiedBy>
  <cp:revision>203</cp:revision>
  <cp:lastPrinted>1601-01-01T00:00:00Z</cp:lastPrinted>
  <dcterms:created xsi:type="dcterms:W3CDTF">2010-09-28T06:56:06Z</dcterms:created>
  <dcterms:modified xsi:type="dcterms:W3CDTF">2024-02-19T12:06:55Z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7c33bae-76e0-44b3-baa3-351f99b93dbd_Enabled">
    <vt:lpwstr>true</vt:lpwstr>
  </property>
  <property fmtid="{D5CDD505-2E9C-101B-9397-08002B2CF9AE}" pid="3" name="MSIP_Label_57c33bae-76e0-44b3-baa3-351f99b93dbd_SetDate">
    <vt:lpwstr>2022-10-12T09:15:13Z</vt:lpwstr>
  </property>
  <property fmtid="{D5CDD505-2E9C-101B-9397-08002B2CF9AE}" pid="4" name="MSIP_Label_57c33bae-76e0-44b3-baa3-351f99b93dbd_Method">
    <vt:lpwstr>Standard</vt:lpwstr>
  </property>
  <property fmtid="{D5CDD505-2E9C-101B-9397-08002B2CF9AE}" pid="5" name="MSIP_Label_57c33bae-76e0-44b3-baa3-351f99b93dbd_Name">
    <vt:lpwstr>Restricted</vt:lpwstr>
  </property>
  <property fmtid="{D5CDD505-2E9C-101B-9397-08002B2CF9AE}" pid="6" name="MSIP_Label_57c33bae-76e0-44b3-baa3-351f99b93dbd_SiteId">
    <vt:lpwstr>550beeb3-6a3d-4646-a111-f89d0177792e</vt:lpwstr>
  </property>
  <property fmtid="{D5CDD505-2E9C-101B-9397-08002B2CF9AE}" pid="7" name="MSIP_Label_57c33bae-76e0-44b3-baa3-351f99b93dbd_ActionId">
    <vt:lpwstr>0573f4d0-a757-4944-88c3-bdb50ff46893</vt:lpwstr>
  </property>
  <property fmtid="{D5CDD505-2E9C-101B-9397-08002B2CF9AE}" pid="8" name="MSIP_Label_57c33bae-76e0-44b3-baa3-351f99b93dbd_ContentBits">
    <vt:lpwstr>3</vt:lpwstr>
  </property>
  <property fmtid="{D5CDD505-2E9C-101B-9397-08002B2CF9AE}" pid="9" name="ClassificationContentMarkingFooterLocations">
    <vt:lpwstr>Office Theme:6</vt:lpwstr>
  </property>
  <property fmtid="{D5CDD505-2E9C-101B-9397-08002B2CF9AE}" pid="10" name="ClassificationContentMarkingFooterText">
    <vt:lpwstr>RESTRICTED</vt:lpwstr>
  </property>
  <property fmtid="{D5CDD505-2E9C-101B-9397-08002B2CF9AE}" pid="11" name="ClassificationContentMarkingHeaderLocations">
    <vt:lpwstr>Office Theme:5</vt:lpwstr>
  </property>
  <property fmtid="{D5CDD505-2E9C-101B-9397-08002B2CF9AE}" pid="12" name="ClassificationContentMarkingHeaderText">
    <vt:lpwstr>RESTRICTED</vt:lpwstr>
  </property>
</Properties>
</file>